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256" r:id="rId2"/>
    <p:sldId id="257" r:id="rId3"/>
    <p:sldId id="258" r:id="rId4"/>
    <p:sldId id="282" r:id="rId5"/>
    <p:sldId id="259" r:id="rId6"/>
    <p:sldId id="270" r:id="rId7"/>
    <p:sldId id="276" r:id="rId8"/>
    <p:sldId id="271" r:id="rId9"/>
    <p:sldId id="275" r:id="rId10"/>
    <p:sldId id="281" r:id="rId11"/>
    <p:sldId id="266" r:id="rId12"/>
    <p:sldId id="267" r:id="rId13"/>
    <p:sldId id="268" r:id="rId14"/>
    <p:sldId id="272" r:id="rId15"/>
    <p:sldId id="260" r:id="rId16"/>
    <p:sldId id="261" r:id="rId17"/>
    <p:sldId id="277" r:id="rId18"/>
    <p:sldId id="278" r:id="rId19"/>
    <p:sldId id="269" r:id="rId20"/>
    <p:sldId id="273" r:id="rId21"/>
    <p:sldId id="274"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896" y="4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Sheet1!$B$25</c:f>
              <c:strCache>
                <c:ptCount val="1"/>
                <c:pt idx="0">
                  <c:v>Male</c:v>
                </c:pt>
              </c:strCache>
            </c:strRef>
          </c:tx>
          <c:invertIfNegative val="0"/>
          <c:cat>
            <c:strRef>
              <c:f>Sheet1!$A$26:$A$27</c:f>
              <c:strCache>
                <c:ptCount val="2"/>
                <c:pt idx="0">
                  <c:v>2018-19</c:v>
                </c:pt>
                <c:pt idx="1">
                  <c:v>2022-23</c:v>
                </c:pt>
              </c:strCache>
            </c:strRef>
          </c:cat>
          <c:val>
            <c:numRef>
              <c:f>Sheet1!$B$26:$B$27</c:f>
              <c:numCache>
                <c:formatCode>General</c:formatCode>
                <c:ptCount val="2"/>
                <c:pt idx="0">
                  <c:v>7</c:v>
                </c:pt>
                <c:pt idx="1">
                  <c:v>3</c:v>
                </c:pt>
              </c:numCache>
            </c:numRef>
          </c:val>
          <c:extLst>
            <c:ext xmlns:c16="http://schemas.microsoft.com/office/drawing/2014/chart" uri="{C3380CC4-5D6E-409C-BE32-E72D297353CC}">
              <c16:uniqueId val="{00000000-0396-4765-B691-1164A8B0CB5D}"/>
            </c:ext>
          </c:extLst>
        </c:ser>
        <c:ser>
          <c:idx val="1"/>
          <c:order val="1"/>
          <c:tx>
            <c:strRef>
              <c:f>Sheet1!$C$25</c:f>
              <c:strCache>
                <c:ptCount val="1"/>
                <c:pt idx="0">
                  <c:v>Female</c:v>
                </c:pt>
              </c:strCache>
            </c:strRef>
          </c:tx>
          <c:invertIfNegative val="0"/>
          <c:cat>
            <c:strRef>
              <c:f>Sheet1!$A$26:$A$27</c:f>
              <c:strCache>
                <c:ptCount val="2"/>
                <c:pt idx="0">
                  <c:v>2018-19</c:v>
                </c:pt>
                <c:pt idx="1">
                  <c:v>2022-23</c:v>
                </c:pt>
              </c:strCache>
            </c:strRef>
          </c:cat>
          <c:val>
            <c:numRef>
              <c:f>Sheet1!$C$26:$C$27</c:f>
              <c:numCache>
                <c:formatCode>General</c:formatCode>
                <c:ptCount val="2"/>
                <c:pt idx="0">
                  <c:v>0</c:v>
                </c:pt>
                <c:pt idx="1">
                  <c:v>1</c:v>
                </c:pt>
              </c:numCache>
            </c:numRef>
          </c:val>
          <c:extLst>
            <c:ext xmlns:c16="http://schemas.microsoft.com/office/drawing/2014/chart" uri="{C3380CC4-5D6E-409C-BE32-E72D297353CC}">
              <c16:uniqueId val="{00000001-0396-4765-B691-1164A8B0CB5D}"/>
            </c:ext>
          </c:extLst>
        </c:ser>
        <c:ser>
          <c:idx val="2"/>
          <c:order val="2"/>
          <c:tx>
            <c:strRef>
              <c:f>Sheet1!$D$25</c:f>
              <c:strCache>
                <c:ptCount val="1"/>
                <c:pt idx="0">
                  <c:v>Total</c:v>
                </c:pt>
              </c:strCache>
            </c:strRef>
          </c:tx>
          <c:invertIfNegative val="0"/>
          <c:cat>
            <c:strRef>
              <c:f>Sheet1!$A$26:$A$27</c:f>
              <c:strCache>
                <c:ptCount val="2"/>
                <c:pt idx="0">
                  <c:v>2018-19</c:v>
                </c:pt>
                <c:pt idx="1">
                  <c:v>2022-23</c:v>
                </c:pt>
              </c:strCache>
            </c:strRef>
          </c:cat>
          <c:val>
            <c:numRef>
              <c:f>Sheet1!$D$26:$D$27</c:f>
              <c:numCache>
                <c:formatCode>General</c:formatCode>
                <c:ptCount val="2"/>
                <c:pt idx="0">
                  <c:v>7</c:v>
                </c:pt>
                <c:pt idx="1">
                  <c:v>4</c:v>
                </c:pt>
              </c:numCache>
            </c:numRef>
          </c:val>
          <c:extLst>
            <c:ext xmlns:c16="http://schemas.microsoft.com/office/drawing/2014/chart" uri="{C3380CC4-5D6E-409C-BE32-E72D297353CC}">
              <c16:uniqueId val="{00000002-0396-4765-B691-1164A8B0CB5D}"/>
            </c:ext>
          </c:extLst>
        </c:ser>
        <c:dLbls>
          <c:showLegendKey val="0"/>
          <c:showVal val="0"/>
          <c:showCatName val="0"/>
          <c:showSerName val="0"/>
          <c:showPercent val="0"/>
          <c:showBubbleSize val="0"/>
        </c:dLbls>
        <c:gapWidth val="150"/>
        <c:axId val="89429120"/>
        <c:axId val="89430656"/>
      </c:barChart>
      <c:catAx>
        <c:axId val="89429120"/>
        <c:scaling>
          <c:orientation val="minMax"/>
        </c:scaling>
        <c:delete val="0"/>
        <c:axPos val="b"/>
        <c:numFmt formatCode="General" sourceLinked="0"/>
        <c:majorTickMark val="out"/>
        <c:minorTickMark val="none"/>
        <c:tickLblPos val="nextTo"/>
        <c:crossAx val="89430656"/>
        <c:crosses val="autoZero"/>
        <c:auto val="1"/>
        <c:lblAlgn val="ctr"/>
        <c:lblOffset val="100"/>
        <c:noMultiLvlLbl val="0"/>
      </c:catAx>
      <c:valAx>
        <c:axId val="89430656"/>
        <c:scaling>
          <c:orientation val="minMax"/>
        </c:scaling>
        <c:delete val="0"/>
        <c:axPos val="l"/>
        <c:majorGridlines/>
        <c:numFmt formatCode="General" sourceLinked="1"/>
        <c:majorTickMark val="out"/>
        <c:minorTickMark val="none"/>
        <c:tickLblPos val="nextTo"/>
        <c:crossAx val="8942912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cat>
            <c:strRef>
              <c:f>Sheet1!$A$2:$A$7</c:f>
              <c:strCache>
                <c:ptCount val="6"/>
                <c:pt idx="0">
                  <c:v>2019-20</c:v>
                </c:pt>
                <c:pt idx="1">
                  <c:v>2020-21</c:v>
                </c:pt>
                <c:pt idx="2">
                  <c:v>2021-22</c:v>
                </c:pt>
                <c:pt idx="3">
                  <c:v>2022-23</c:v>
                </c:pt>
                <c:pt idx="4">
                  <c:v>2023-24</c:v>
                </c:pt>
                <c:pt idx="5">
                  <c:v>2024-25</c:v>
                </c:pt>
              </c:strCache>
            </c:strRef>
          </c:cat>
          <c:val>
            <c:numRef>
              <c:f>Sheet1!$B$2:$B$7</c:f>
              <c:numCache>
                <c:formatCode>General</c:formatCode>
                <c:ptCount val="6"/>
                <c:pt idx="0">
                  <c:v>19</c:v>
                </c:pt>
                <c:pt idx="1">
                  <c:v>20</c:v>
                </c:pt>
                <c:pt idx="2">
                  <c:v>10</c:v>
                </c:pt>
                <c:pt idx="3">
                  <c:v>9</c:v>
                </c:pt>
                <c:pt idx="4">
                  <c:v>15</c:v>
                </c:pt>
                <c:pt idx="5">
                  <c:v>20</c:v>
                </c:pt>
              </c:numCache>
            </c:numRef>
          </c:val>
          <c:extLst>
            <c:ext xmlns:c16="http://schemas.microsoft.com/office/drawing/2014/chart" uri="{C3380CC4-5D6E-409C-BE32-E72D297353CC}">
              <c16:uniqueId val="{00000000-59F5-431F-916B-FB9DBE2B5992}"/>
            </c:ext>
          </c:extLst>
        </c:ser>
        <c:ser>
          <c:idx val="1"/>
          <c:order val="1"/>
          <c:tx>
            <c:strRef>
              <c:f>Sheet1!$C$1</c:f>
              <c:strCache>
                <c:ptCount val="1"/>
                <c:pt idx="0">
                  <c:v>FEMALE</c:v>
                </c:pt>
              </c:strCache>
            </c:strRef>
          </c:tx>
          <c:spPr>
            <a:solidFill>
              <a:schemeClr val="accent2"/>
            </a:solidFill>
            <a:ln>
              <a:noFill/>
            </a:ln>
            <a:effectLst/>
          </c:spPr>
          <c:invertIfNegative val="0"/>
          <c:cat>
            <c:strRef>
              <c:f>Sheet1!$A$2:$A$7</c:f>
              <c:strCache>
                <c:ptCount val="6"/>
                <c:pt idx="0">
                  <c:v>2019-20</c:v>
                </c:pt>
                <c:pt idx="1">
                  <c:v>2020-21</c:v>
                </c:pt>
                <c:pt idx="2">
                  <c:v>2021-22</c:v>
                </c:pt>
                <c:pt idx="3">
                  <c:v>2022-23</c:v>
                </c:pt>
                <c:pt idx="4">
                  <c:v>2023-24</c:v>
                </c:pt>
                <c:pt idx="5">
                  <c:v>2024-25</c:v>
                </c:pt>
              </c:strCache>
            </c:strRef>
          </c:cat>
          <c:val>
            <c:numRef>
              <c:f>Sheet1!$C$2:$C$7</c:f>
              <c:numCache>
                <c:formatCode>General</c:formatCode>
                <c:ptCount val="6"/>
                <c:pt idx="0">
                  <c:v>16</c:v>
                </c:pt>
                <c:pt idx="1">
                  <c:v>14</c:v>
                </c:pt>
                <c:pt idx="2">
                  <c:v>16</c:v>
                </c:pt>
                <c:pt idx="3">
                  <c:v>26</c:v>
                </c:pt>
                <c:pt idx="4">
                  <c:v>15</c:v>
                </c:pt>
                <c:pt idx="5">
                  <c:v>11</c:v>
                </c:pt>
              </c:numCache>
            </c:numRef>
          </c:val>
          <c:extLst>
            <c:ext xmlns:c16="http://schemas.microsoft.com/office/drawing/2014/chart" uri="{C3380CC4-5D6E-409C-BE32-E72D297353CC}">
              <c16:uniqueId val="{00000001-59F5-431F-916B-FB9DBE2B5992}"/>
            </c:ext>
          </c:extLst>
        </c:ser>
        <c:ser>
          <c:idx val="2"/>
          <c:order val="2"/>
          <c:tx>
            <c:strRef>
              <c:f>Sheet1!$D$1</c:f>
              <c:strCache>
                <c:ptCount val="1"/>
                <c:pt idx="0">
                  <c:v>TOTAL</c:v>
                </c:pt>
              </c:strCache>
            </c:strRef>
          </c:tx>
          <c:spPr>
            <a:solidFill>
              <a:schemeClr val="accent3"/>
            </a:solidFill>
            <a:ln>
              <a:noFill/>
            </a:ln>
            <a:effectLst/>
          </c:spPr>
          <c:invertIfNegative val="0"/>
          <c:cat>
            <c:strRef>
              <c:f>Sheet1!$A$2:$A$7</c:f>
              <c:strCache>
                <c:ptCount val="6"/>
                <c:pt idx="0">
                  <c:v>2019-20</c:v>
                </c:pt>
                <c:pt idx="1">
                  <c:v>2020-21</c:v>
                </c:pt>
                <c:pt idx="2">
                  <c:v>2021-22</c:v>
                </c:pt>
                <c:pt idx="3">
                  <c:v>2022-23</c:v>
                </c:pt>
                <c:pt idx="4">
                  <c:v>2023-24</c:v>
                </c:pt>
                <c:pt idx="5">
                  <c:v>2024-25</c:v>
                </c:pt>
              </c:strCache>
            </c:strRef>
          </c:cat>
          <c:val>
            <c:numRef>
              <c:f>Sheet1!$D$2:$D$7</c:f>
              <c:numCache>
                <c:formatCode>General</c:formatCode>
                <c:ptCount val="6"/>
                <c:pt idx="0">
                  <c:v>35</c:v>
                </c:pt>
                <c:pt idx="1">
                  <c:v>34</c:v>
                </c:pt>
                <c:pt idx="2">
                  <c:v>26</c:v>
                </c:pt>
                <c:pt idx="3">
                  <c:v>35</c:v>
                </c:pt>
                <c:pt idx="4">
                  <c:v>30</c:v>
                </c:pt>
                <c:pt idx="5">
                  <c:v>31</c:v>
                </c:pt>
              </c:numCache>
            </c:numRef>
          </c:val>
          <c:extLst>
            <c:ext xmlns:c16="http://schemas.microsoft.com/office/drawing/2014/chart" uri="{C3380CC4-5D6E-409C-BE32-E72D297353CC}">
              <c16:uniqueId val="{00000002-59F5-431F-916B-FB9DBE2B5992}"/>
            </c:ext>
          </c:extLst>
        </c:ser>
        <c:dLbls>
          <c:showLegendKey val="0"/>
          <c:showVal val="0"/>
          <c:showCatName val="0"/>
          <c:showSerName val="0"/>
          <c:showPercent val="0"/>
          <c:showBubbleSize val="0"/>
        </c:dLbls>
        <c:gapWidth val="219"/>
        <c:overlap val="-27"/>
        <c:axId val="414011936"/>
        <c:axId val="414010272"/>
      </c:barChart>
      <c:catAx>
        <c:axId val="414011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010272"/>
        <c:crosses val="autoZero"/>
        <c:auto val="1"/>
        <c:lblAlgn val="ctr"/>
        <c:lblOffset val="100"/>
        <c:noMultiLvlLbl val="0"/>
      </c:catAx>
      <c:valAx>
        <c:axId val="414010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4011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cat>
            <c:strRef>
              <c:f>Sheet1!$A$2:$A$4</c:f>
              <c:strCache>
                <c:ptCount val="3"/>
                <c:pt idx="0">
                  <c:v>2022-23</c:v>
                </c:pt>
                <c:pt idx="1">
                  <c:v>2023-24</c:v>
                </c:pt>
                <c:pt idx="2">
                  <c:v>2024-25</c:v>
                </c:pt>
              </c:strCache>
            </c:strRef>
          </c:cat>
          <c:val>
            <c:numRef>
              <c:f>Sheet1!$B$2:$B$4</c:f>
              <c:numCache>
                <c:formatCode>General</c:formatCode>
                <c:ptCount val="3"/>
                <c:pt idx="0">
                  <c:v>3</c:v>
                </c:pt>
                <c:pt idx="1">
                  <c:v>6</c:v>
                </c:pt>
                <c:pt idx="2">
                  <c:v>5</c:v>
                </c:pt>
              </c:numCache>
            </c:numRef>
          </c:val>
          <c:extLst>
            <c:ext xmlns:c16="http://schemas.microsoft.com/office/drawing/2014/chart" uri="{C3380CC4-5D6E-409C-BE32-E72D297353CC}">
              <c16:uniqueId val="{00000000-01A5-43B7-94A3-8A94CCFAC26E}"/>
            </c:ext>
          </c:extLst>
        </c:ser>
        <c:ser>
          <c:idx val="1"/>
          <c:order val="1"/>
          <c:tx>
            <c:strRef>
              <c:f>Sheet1!$C$1</c:f>
              <c:strCache>
                <c:ptCount val="1"/>
                <c:pt idx="0">
                  <c:v>FEMALE</c:v>
                </c:pt>
              </c:strCache>
            </c:strRef>
          </c:tx>
          <c:spPr>
            <a:solidFill>
              <a:schemeClr val="accent2"/>
            </a:solidFill>
            <a:ln>
              <a:noFill/>
            </a:ln>
            <a:effectLst/>
          </c:spPr>
          <c:invertIfNegative val="0"/>
          <c:cat>
            <c:strRef>
              <c:f>Sheet1!$A$2:$A$4</c:f>
              <c:strCache>
                <c:ptCount val="3"/>
                <c:pt idx="0">
                  <c:v>2022-23</c:v>
                </c:pt>
                <c:pt idx="1">
                  <c:v>2023-24</c:v>
                </c:pt>
                <c:pt idx="2">
                  <c:v>2024-25</c:v>
                </c:pt>
              </c:strCache>
            </c:strRef>
          </c:cat>
          <c:val>
            <c:numRef>
              <c:f>Sheet1!$C$2:$C$4</c:f>
              <c:numCache>
                <c:formatCode>General</c:formatCode>
                <c:ptCount val="3"/>
                <c:pt idx="0">
                  <c:v>4</c:v>
                </c:pt>
                <c:pt idx="1">
                  <c:v>10</c:v>
                </c:pt>
                <c:pt idx="2">
                  <c:v>9</c:v>
                </c:pt>
              </c:numCache>
            </c:numRef>
          </c:val>
          <c:extLst>
            <c:ext xmlns:c16="http://schemas.microsoft.com/office/drawing/2014/chart" uri="{C3380CC4-5D6E-409C-BE32-E72D297353CC}">
              <c16:uniqueId val="{00000001-01A5-43B7-94A3-8A94CCFAC26E}"/>
            </c:ext>
          </c:extLst>
        </c:ser>
        <c:ser>
          <c:idx val="2"/>
          <c:order val="2"/>
          <c:tx>
            <c:strRef>
              <c:f>Sheet1!$D$1</c:f>
              <c:strCache>
                <c:ptCount val="1"/>
                <c:pt idx="0">
                  <c:v>TOTAL </c:v>
                </c:pt>
              </c:strCache>
            </c:strRef>
          </c:tx>
          <c:spPr>
            <a:solidFill>
              <a:schemeClr val="accent3"/>
            </a:solidFill>
            <a:ln>
              <a:noFill/>
            </a:ln>
            <a:effectLst/>
          </c:spPr>
          <c:invertIfNegative val="0"/>
          <c:cat>
            <c:strRef>
              <c:f>Sheet1!$A$2:$A$4</c:f>
              <c:strCache>
                <c:ptCount val="3"/>
                <c:pt idx="0">
                  <c:v>2022-23</c:v>
                </c:pt>
                <c:pt idx="1">
                  <c:v>2023-24</c:v>
                </c:pt>
                <c:pt idx="2">
                  <c:v>2024-25</c:v>
                </c:pt>
              </c:strCache>
            </c:strRef>
          </c:cat>
          <c:val>
            <c:numRef>
              <c:f>Sheet1!$D$2:$D$4</c:f>
              <c:numCache>
                <c:formatCode>General</c:formatCode>
                <c:ptCount val="3"/>
                <c:pt idx="0">
                  <c:v>7</c:v>
                </c:pt>
                <c:pt idx="1">
                  <c:v>16</c:v>
                </c:pt>
                <c:pt idx="2">
                  <c:v>14</c:v>
                </c:pt>
              </c:numCache>
            </c:numRef>
          </c:val>
          <c:extLst>
            <c:ext xmlns:c16="http://schemas.microsoft.com/office/drawing/2014/chart" uri="{C3380CC4-5D6E-409C-BE32-E72D297353CC}">
              <c16:uniqueId val="{00000002-01A5-43B7-94A3-8A94CCFAC26E}"/>
            </c:ext>
          </c:extLst>
        </c:ser>
        <c:dLbls>
          <c:showLegendKey val="0"/>
          <c:showVal val="0"/>
          <c:showCatName val="0"/>
          <c:showSerName val="0"/>
          <c:showPercent val="0"/>
          <c:showBubbleSize val="0"/>
        </c:dLbls>
        <c:gapWidth val="219"/>
        <c:overlap val="-27"/>
        <c:axId val="575774464"/>
        <c:axId val="575771136"/>
      </c:barChart>
      <c:catAx>
        <c:axId val="57577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71136"/>
        <c:crosses val="autoZero"/>
        <c:auto val="1"/>
        <c:lblAlgn val="ctr"/>
        <c:lblOffset val="100"/>
        <c:noMultiLvlLbl val="0"/>
      </c:catAx>
      <c:valAx>
        <c:axId val="5757711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7577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numRef>
              <c:f>Sheet1!$A$11:$A$17</c:f>
              <c:numCache>
                <c:formatCode>General</c:formatCode>
                <c:ptCount val="7"/>
                <c:pt idx="0">
                  <c:v>2016</c:v>
                </c:pt>
                <c:pt idx="1">
                  <c:v>2017</c:v>
                </c:pt>
                <c:pt idx="2">
                  <c:v>2018</c:v>
                </c:pt>
                <c:pt idx="3">
                  <c:v>2019</c:v>
                </c:pt>
                <c:pt idx="4">
                  <c:v>2020</c:v>
                </c:pt>
                <c:pt idx="5">
                  <c:v>2021</c:v>
                </c:pt>
                <c:pt idx="6">
                  <c:v>2023</c:v>
                </c:pt>
              </c:numCache>
            </c:numRef>
          </c:cat>
          <c:val>
            <c:numRef>
              <c:f>Sheet1!$B$11:$B$17</c:f>
              <c:numCache>
                <c:formatCode>General</c:formatCode>
                <c:ptCount val="7"/>
                <c:pt idx="0">
                  <c:v>2</c:v>
                </c:pt>
                <c:pt idx="1">
                  <c:v>6</c:v>
                </c:pt>
                <c:pt idx="2">
                  <c:v>6</c:v>
                </c:pt>
                <c:pt idx="3">
                  <c:v>4</c:v>
                </c:pt>
                <c:pt idx="4">
                  <c:v>2</c:v>
                </c:pt>
                <c:pt idx="5">
                  <c:v>1</c:v>
                </c:pt>
                <c:pt idx="6">
                  <c:v>1</c:v>
                </c:pt>
              </c:numCache>
            </c:numRef>
          </c:val>
          <c:extLst>
            <c:ext xmlns:c16="http://schemas.microsoft.com/office/drawing/2014/chart" uri="{C3380CC4-5D6E-409C-BE32-E72D297353CC}">
              <c16:uniqueId val="{00000000-EFFE-48DA-964D-13D249455C2E}"/>
            </c:ext>
          </c:extLst>
        </c:ser>
        <c:dLbls>
          <c:showLegendKey val="0"/>
          <c:showVal val="0"/>
          <c:showCatName val="0"/>
          <c:showSerName val="0"/>
          <c:showPercent val="0"/>
          <c:showBubbleSize val="0"/>
        </c:dLbls>
        <c:gapWidth val="150"/>
        <c:axId val="89488384"/>
        <c:axId val="89502464"/>
      </c:barChart>
      <c:catAx>
        <c:axId val="89488384"/>
        <c:scaling>
          <c:orientation val="minMax"/>
        </c:scaling>
        <c:delete val="0"/>
        <c:axPos val="b"/>
        <c:numFmt formatCode="General" sourceLinked="1"/>
        <c:majorTickMark val="out"/>
        <c:minorTickMark val="none"/>
        <c:tickLblPos val="nextTo"/>
        <c:crossAx val="89502464"/>
        <c:crosses val="autoZero"/>
        <c:auto val="1"/>
        <c:lblAlgn val="ctr"/>
        <c:lblOffset val="100"/>
        <c:noMultiLvlLbl val="0"/>
      </c:catAx>
      <c:valAx>
        <c:axId val="89502464"/>
        <c:scaling>
          <c:orientation val="minMax"/>
        </c:scaling>
        <c:delete val="0"/>
        <c:axPos val="l"/>
        <c:majorGridlines/>
        <c:numFmt formatCode="General" sourceLinked="1"/>
        <c:majorTickMark val="out"/>
        <c:minorTickMark val="none"/>
        <c:tickLblPos val="nextTo"/>
        <c:crossAx val="89488384"/>
        <c:crosses val="autoZero"/>
        <c:crossBetween val="between"/>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4182C-DD03-4860-A660-FB04B88739D7}" type="datetimeFigureOut">
              <a:rPr lang="en-IN" smtClean="0"/>
              <a:t>28-07-2025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D080D-51AD-441A-B449-C2C5E3B01646}" type="slidenum">
              <a:rPr lang="en-IN" smtClean="0"/>
              <a:t>‹#›</a:t>
            </a:fld>
            <a:endParaRPr lang="en-IN"/>
          </a:p>
        </p:txBody>
      </p:sp>
    </p:spTree>
    <p:extLst>
      <p:ext uri="{BB962C8B-B14F-4D97-AF65-F5344CB8AC3E}">
        <p14:creationId xmlns:p14="http://schemas.microsoft.com/office/powerpoint/2010/main" val="2219885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FD080D-51AD-441A-B449-C2C5E3B01646}" type="slidenum">
              <a:rPr lang="en-IN" smtClean="0"/>
              <a:t>2</a:t>
            </a:fld>
            <a:endParaRPr lang="en-IN"/>
          </a:p>
        </p:txBody>
      </p:sp>
    </p:spTree>
    <p:extLst>
      <p:ext uri="{BB962C8B-B14F-4D97-AF65-F5344CB8AC3E}">
        <p14:creationId xmlns:p14="http://schemas.microsoft.com/office/powerpoint/2010/main" val="95338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FD080D-51AD-441A-B449-C2C5E3B01646}" type="slidenum">
              <a:rPr lang="en-IN" smtClean="0"/>
              <a:t>3</a:t>
            </a:fld>
            <a:endParaRPr lang="en-IN"/>
          </a:p>
        </p:txBody>
      </p:sp>
    </p:spTree>
    <p:extLst>
      <p:ext uri="{BB962C8B-B14F-4D97-AF65-F5344CB8AC3E}">
        <p14:creationId xmlns:p14="http://schemas.microsoft.com/office/powerpoint/2010/main" val="12926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FD080D-51AD-441A-B449-C2C5E3B01646}" type="slidenum">
              <a:rPr lang="en-IN" smtClean="0"/>
              <a:t>14</a:t>
            </a:fld>
            <a:endParaRPr lang="en-IN"/>
          </a:p>
        </p:txBody>
      </p:sp>
    </p:spTree>
    <p:extLst>
      <p:ext uri="{BB962C8B-B14F-4D97-AF65-F5344CB8AC3E}">
        <p14:creationId xmlns:p14="http://schemas.microsoft.com/office/powerpoint/2010/main" val="584800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7548CD0-FE99-4FD2-8B49-069A90AECE01}" type="datetime1">
              <a:rPr lang="en-US" smtClean="0"/>
              <a:t>7/28/2025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5DC1D8F-1766-4421-986C-365EF84AC3BF}" type="slidenum">
              <a:rPr lang="en-US" smtClean="0"/>
              <a:pPr/>
              <a:t>‹#›</a:t>
            </a:fld>
            <a:endParaRPr lang="en-US"/>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1515306-C76C-482A-BABD-5E4AA8F43EDC}"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C1D8F-1766-4421-986C-365EF84AC3B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9221216" y="3009902"/>
            <a:ext cx="609600" cy="441325"/>
          </a:xfrm>
        </p:spPr>
        <p:txBody>
          <a:bodyPr/>
          <a:lstStyle/>
          <a:p>
            <a:fld id="{F5DC1D8F-1766-4421-986C-365EF84AC3BF}" type="slidenum">
              <a:rPr lang="en-US" smtClean="0"/>
              <a:pPr/>
              <a:t>‹#›</a:t>
            </a:fld>
            <a:endParaRPr lang="en-US"/>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329596E-9B56-4498-86A1-65F4E275B33A}"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F71B638-A150-4D02-BEFD-FCC72F4BCD0A}" type="datetime1">
              <a:rPr lang="en-US" smtClean="0"/>
              <a:t>7/28/2025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F5DC1D8F-1766-4421-986C-365EF84AC3BF}" type="slidenum">
              <a:rPr lang="en-US" smtClean="0"/>
              <a:pPr/>
              <a:t>‹#›</a:t>
            </a:fld>
            <a:endParaRPr lang="en-US"/>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1781E06-7600-47F0-91F2-62AA954AD78E}" type="datetime1">
              <a:rPr lang="en-US" smtClean="0"/>
              <a:t>7/28/2025</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F5DC1D8F-1766-4421-986C-365EF84AC3BF}" type="slidenum">
              <a:rPr lang="en-US" smtClean="0"/>
              <a:pPr/>
              <a:t>‹#›</a:t>
            </a:fld>
            <a:endParaRPr lang="en-US"/>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4262882-62C4-4D47-BC08-A053E10263FF}" type="datetime1">
              <a:rPr lang="en-US" smtClean="0"/>
              <a:t>7/28/2025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C1D8F-1766-4421-986C-365EF84AC3BF}" type="slidenum">
              <a:rPr lang="en-US" smtClean="0"/>
              <a:pPr/>
              <a:t>‹#›</a:t>
            </a:fld>
            <a:endParaRPr lang="en-US"/>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7765E02-0B4C-4A00-951B-71D1C9B5BF88}" type="datetime1">
              <a:rPr lang="en-US" smtClean="0"/>
              <a:t>7/28/2025</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F5DC1D8F-1766-4421-986C-365EF84AC3B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6999B16-726D-4FD9-BD79-2A16CD341040}" type="datetime1">
              <a:rPr lang="en-US" smtClean="0"/>
              <a:t>7/28/2025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F5DC1D8F-1766-4421-986C-365EF84AC3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 name="Date Placeholder 1"/>
          <p:cNvSpPr>
            <a:spLocks noGrp="1"/>
          </p:cNvSpPr>
          <p:nvPr>
            <p:ph type="dt" sz="half" idx="10"/>
          </p:nvPr>
        </p:nvSpPr>
        <p:spPr/>
        <p:txBody>
          <a:bodyPr/>
          <a:lstStyle/>
          <a:p>
            <a:fld id="{35BD5A0E-E264-460A-91CC-0AC34218F62E}" type="datetime1">
              <a:rPr lang="en-US" smtClean="0"/>
              <a:t>7/28/2025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F5DC1D8F-1766-4421-986C-365EF84AC3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F5DC1D8F-1766-4421-986C-365EF84AC3BF}" type="slidenum">
              <a:rPr lang="en-US" smtClean="0"/>
              <a:pPr/>
              <a:t>‹#›</a:t>
            </a:fld>
            <a:endParaRPr lang="en-US"/>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p:txBody>
          <a:bodyPr/>
          <a:lstStyle/>
          <a:p>
            <a:fld id="{E4016038-975E-47F1-9A00-BC0286AD68EF}" type="datetime1">
              <a:rPr lang="en-US" smtClean="0"/>
              <a:t>7/28/2025</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Slide Number Placeholder 6"/>
          <p:cNvSpPr>
            <a:spLocks noGrp="1"/>
          </p:cNvSpPr>
          <p:nvPr>
            <p:ph type="sldNum" sz="quarter" idx="12"/>
          </p:nvPr>
        </p:nvSpPr>
        <p:spPr>
          <a:xfrm>
            <a:off x="1828800" y="312739"/>
            <a:ext cx="609600" cy="441325"/>
          </a:xfrm>
        </p:spPr>
        <p:txBody>
          <a:bodyPr/>
          <a:lstStyle/>
          <a:p>
            <a:fld id="{F5DC1D8F-1766-4421-986C-365EF84AC3BF}" type="slidenum">
              <a:rPr lang="en-US" smtClean="0"/>
              <a:pPr/>
              <a:t>‹#›</a:t>
            </a:fld>
            <a:endParaRPr lang="en-US"/>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5" name="Date Placeholder 4"/>
          <p:cNvSpPr>
            <a:spLocks noGrp="1"/>
          </p:cNvSpPr>
          <p:nvPr>
            <p:ph type="dt" sz="half" idx="10"/>
          </p:nvPr>
        </p:nvSpPr>
        <p:spPr>
          <a:xfrm>
            <a:off x="7717536" y="6404984"/>
            <a:ext cx="4059936" cy="365760"/>
          </a:xfrm>
        </p:spPr>
        <p:txBody>
          <a:bodyPr/>
          <a:lstStyle/>
          <a:p>
            <a:fld id="{C572D5C3-6D49-4B05-AD1B-65E381FAA8BB}" type="datetime1">
              <a:rPr lang="en-US" smtClean="0"/>
              <a:t>7/28/2025</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3C0FF830-0E3E-4C32-A17B-AD40748580C3}" type="datetime1">
              <a:rPr lang="en-US" smtClean="0"/>
              <a:t>7/28/2025</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5DC1D8F-1766-4421-986C-365EF84AC3BF}" type="slidenum">
              <a:rPr lang="en-US" smtClean="0"/>
              <a:pPr/>
              <a:t>‹#›</a:t>
            </a:fld>
            <a:endParaRPr lang="en-US"/>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5.jpeg"/><Relationship Id="rId4" Type="http://schemas.openxmlformats.org/officeDocument/2006/relationships/image" Target="../media/image27.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5.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jpeg"/><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image" Target="../media/image49.png"/><Relationship Id="rId11" Type="http://schemas.openxmlformats.org/officeDocument/2006/relationships/hyperlink" Target="http://egyankosh.ac.in/handle/123456789/66690" TargetMode="External"/><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7.jpg"/><Relationship Id="rId7" Type="http://schemas.openxmlformats.org/officeDocument/2006/relationships/image" Target="../media/image17.jfif"/><Relationship Id="rId2" Type="http://schemas.openxmlformats.org/officeDocument/2006/relationships/image" Target="../media/image56.jpg"/><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png"/><Relationship Id="rId4" Type="http://schemas.openxmlformats.org/officeDocument/2006/relationships/image" Target="../media/image58.jpg"/><Relationship Id="rId9"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jfif"/></Relationships>
</file>

<file path=ppt/slides/_rels/slide8.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14.jfif"/><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jfif"/><Relationship Id="rId10" Type="http://schemas.openxmlformats.org/officeDocument/2006/relationships/image" Target="../media/image5.jpeg"/><Relationship Id="rId4" Type="http://schemas.openxmlformats.org/officeDocument/2006/relationships/image" Target="../media/image16.jpeg"/><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5600" y="5181600"/>
            <a:ext cx="6400800" cy="1752600"/>
          </a:xfrm>
        </p:spPr>
        <p:txBody>
          <a:bodyPr>
            <a:normAutofit/>
          </a:bodyPr>
          <a:lstStyle/>
          <a:p>
            <a:r>
              <a:rPr lang="en-US" sz="2000" b="0" dirty="0">
                <a:solidFill>
                  <a:schemeClr val="bg2">
                    <a:lumMod val="25000"/>
                  </a:schemeClr>
                </a:solidFill>
              </a:rPr>
              <a:t>Year of Establishment: 1984</a:t>
            </a:r>
          </a:p>
        </p:txBody>
      </p:sp>
      <p:sp>
        <p:nvSpPr>
          <p:cNvPr id="2" name="Title 1"/>
          <p:cNvSpPr>
            <a:spLocks noGrp="1"/>
          </p:cNvSpPr>
          <p:nvPr>
            <p:ph type="ctrTitle"/>
          </p:nvPr>
        </p:nvSpPr>
        <p:spPr>
          <a:xfrm>
            <a:off x="1447800" y="4016375"/>
            <a:ext cx="9372600" cy="1470025"/>
          </a:xfrm>
        </p:spPr>
        <p:txBody>
          <a:bodyPr anchor="ctr">
            <a:normAutofit fontScale="90000"/>
          </a:bodyPr>
          <a:lstStyle/>
          <a:p>
            <a:r>
              <a:rPr lang="en-US" sz="4900" dirty="0">
                <a:solidFill>
                  <a:schemeClr val="accent1">
                    <a:lumMod val="75000"/>
                  </a:schemeClr>
                </a:solidFill>
              </a:rPr>
              <a:t>School of Studies in Geology &amp; WRM</a:t>
            </a:r>
            <a:endParaRPr lang="en-US" sz="4000" dirty="0">
              <a:solidFill>
                <a:schemeClr val="accent1">
                  <a:lumMod val="75000"/>
                </a:schemeClr>
              </a:solidFill>
            </a:endParaRPr>
          </a:p>
        </p:txBody>
      </p:sp>
      <p:pic>
        <p:nvPicPr>
          <p:cNvPr id="4" name="Picture 3" descr="Geology Dept.jpeg"/>
          <p:cNvPicPr>
            <a:picLocks noChangeAspect="1"/>
          </p:cNvPicPr>
          <p:nvPr/>
        </p:nvPicPr>
        <p:blipFill>
          <a:blip r:embed="rId2" cstate="print"/>
          <a:stretch>
            <a:fillRect/>
          </a:stretch>
        </p:blipFill>
        <p:spPr>
          <a:xfrm>
            <a:off x="4038600" y="1447800"/>
            <a:ext cx="4114800" cy="2743200"/>
          </a:xfrm>
          <a:prstGeom prst="rect">
            <a:avLst/>
          </a:prstGeom>
        </p:spPr>
      </p:pic>
      <p:pic>
        <p:nvPicPr>
          <p:cNvPr id="6" name="Picture 5">
            <a:extLst>
              <a:ext uri="{FF2B5EF4-FFF2-40B4-BE49-F238E27FC236}">
                <a16:creationId xmlns:a16="http://schemas.microsoft.com/office/drawing/2014/main" id="{80B0C101-72F0-4FBE-B248-AED1349492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0176" y="304800"/>
            <a:ext cx="906824" cy="1022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1FEBF9-98DA-4558-A2B2-C184FFA672C2}"/>
              </a:ext>
            </a:extLst>
          </p:cNvPr>
          <p:cNvSpPr>
            <a:spLocks noGrp="1"/>
          </p:cNvSpPr>
          <p:nvPr>
            <p:ph type="body" idx="1"/>
          </p:nvPr>
        </p:nvSpPr>
        <p:spPr/>
        <p:txBody>
          <a:bodyPr/>
          <a:lstStyle/>
          <a:p>
            <a:r>
              <a:rPr lang="en-US" dirty="0"/>
              <a:t>Petrology Laboratory</a:t>
            </a:r>
          </a:p>
        </p:txBody>
      </p:sp>
      <p:sp>
        <p:nvSpPr>
          <p:cNvPr id="3" name="Text Placeholder 2">
            <a:extLst>
              <a:ext uri="{FF2B5EF4-FFF2-40B4-BE49-F238E27FC236}">
                <a16:creationId xmlns:a16="http://schemas.microsoft.com/office/drawing/2014/main" id="{0A7D7EE2-D56D-418F-B94E-19E98EC6C21C}"/>
              </a:ext>
            </a:extLst>
          </p:cNvPr>
          <p:cNvSpPr>
            <a:spLocks noGrp="1"/>
          </p:cNvSpPr>
          <p:nvPr>
            <p:ph type="body" sz="half" idx="3"/>
          </p:nvPr>
        </p:nvSpPr>
        <p:spPr/>
        <p:txBody>
          <a:bodyPr/>
          <a:lstStyle/>
          <a:p>
            <a:r>
              <a:rPr lang="en-US" dirty="0"/>
              <a:t>Hydrogeology Laboratory</a:t>
            </a:r>
            <a:endParaRPr lang="en-IN" dirty="0"/>
          </a:p>
        </p:txBody>
      </p:sp>
      <p:sp>
        <p:nvSpPr>
          <p:cNvPr id="4" name="Content Placeholder 3">
            <a:extLst>
              <a:ext uri="{FF2B5EF4-FFF2-40B4-BE49-F238E27FC236}">
                <a16:creationId xmlns:a16="http://schemas.microsoft.com/office/drawing/2014/main" id="{D823B24B-9F05-4689-B50D-A48CCD3BCC9D}"/>
              </a:ext>
            </a:extLst>
          </p:cNvPr>
          <p:cNvSpPr>
            <a:spLocks noGrp="1"/>
          </p:cNvSpPr>
          <p:nvPr>
            <p:ph sz="quarter" idx="2"/>
          </p:nvPr>
        </p:nvSpPr>
        <p:spPr/>
        <p:txBody>
          <a:bodyPr/>
          <a:lstStyle/>
          <a:p>
            <a:r>
              <a:rPr lang="en-US" dirty="0"/>
              <a:t>Automatic Rock Cutting &amp; Polishing Machine (</a:t>
            </a:r>
            <a:r>
              <a:rPr lang="en-US" dirty="0" err="1"/>
              <a:t>Steurs</a:t>
            </a:r>
            <a:r>
              <a:rPr lang="en-US" dirty="0"/>
              <a:t>, Denmark)</a:t>
            </a:r>
          </a:p>
          <a:p>
            <a:r>
              <a:rPr lang="en-US" dirty="0"/>
              <a:t>Advanced Research Microscope (Leica &amp; Carl Zeiss)</a:t>
            </a:r>
          </a:p>
          <a:p>
            <a:pPr marL="0" indent="0">
              <a:buNone/>
            </a:pPr>
            <a:endParaRPr lang="en-IN" dirty="0"/>
          </a:p>
        </p:txBody>
      </p:sp>
      <p:sp>
        <p:nvSpPr>
          <p:cNvPr id="5" name="Content Placeholder 4">
            <a:extLst>
              <a:ext uri="{FF2B5EF4-FFF2-40B4-BE49-F238E27FC236}">
                <a16:creationId xmlns:a16="http://schemas.microsoft.com/office/drawing/2014/main" id="{81F183B2-BC20-446D-93B0-9454F24F5E1F}"/>
              </a:ext>
            </a:extLst>
          </p:cNvPr>
          <p:cNvSpPr>
            <a:spLocks noGrp="1"/>
          </p:cNvSpPr>
          <p:nvPr>
            <p:ph sz="quarter" idx="4"/>
          </p:nvPr>
        </p:nvSpPr>
        <p:spPr/>
        <p:txBody>
          <a:bodyPr/>
          <a:lstStyle/>
          <a:p>
            <a:r>
              <a:rPr lang="en-US" dirty="0"/>
              <a:t>Atomic Absorption Spectrophotometer</a:t>
            </a:r>
          </a:p>
        </p:txBody>
      </p:sp>
      <p:sp>
        <p:nvSpPr>
          <p:cNvPr id="6" name="Title 5">
            <a:extLst>
              <a:ext uri="{FF2B5EF4-FFF2-40B4-BE49-F238E27FC236}">
                <a16:creationId xmlns:a16="http://schemas.microsoft.com/office/drawing/2014/main" id="{0871D7A0-14ED-41EC-810A-AC81326FF6CB}"/>
              </a:ext>
            </a:extLst>
          </p:cNvPr>
          <p:cNvSpPr>
            <a:spLocks noGrp="1"/>
          </p:cNvSpPr>
          <p:nvPr>
            <p:ph type="title"/>
          </p:nvPr>
        </p:nvSpPr>
        <p:spPr/>
        <p:txBody>
          <a:bodyPr>
            <a:normAutofit fontScale="90000"/>
          </a:bodyPr>
          <a:lstStyle/>
          <a:p>
            <a:r>
              <a:rPr lang="en-US" dirty="0"/>
              <a:t>Facilities </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III &amp; IV)</a:t>
            </a:r>
            <a:endParaRPr lang="en-IN" dirty="0"/>
          </a:p>
        </p:txBody>
      </p:sp>
      <p:pic>
        <p:nvPicPr>
          <p:cNvPr id="7" name="Picture 6" descr="Research Microscope.jpeg">
            <a:extLst>
              <a:ext uri="{FF2B5EF4-FFF2-40B4-BE49-F238E27FC236}">
                <a16:creationId xmlns:a16="http://schemas.microsoft.com/office/drawing/2014/main" id="{1019AD52-6EFC-43B2-B564-A9F9DD19F4B7}"/>
              </a:ext>
            </a:extLst>
          </p:cNvPr>
          <p:cNvPicPr>
            <a:picLocks noChangeAspect="1"/>
          </p:cNvPicPr>
          <p:nvPr/>
        </p:nvPicPr>
        <p:blipFill>
          <a:blip r:embed="rId2"/>
          <a:stretch>
            <a:fillRect/>
          </a:stretch>
        </p:blipFill>
        <p:spPr>
          <a:xfrm>
            <a:off x="4294800" y="4836000"/>
            <a:ext cx="1680000" cy="1260000"/>
          </a:xfrm>
          <a:prstGeom prst="rect">
            <a:avLst/>
          </a:prstGeom>
        </p:spPr>
      </p:pic>
      <p:pic>
        <p:nvPicPr>
          <p:cNvPr id="8" name="Picture 7" descr="Rock Cutting Unit.jpeg">
            <a:extLst>
              <a:ext uri="{FF2B5EF4-FFF2-40B4-BE49-F238E27FC236}">
                <a16:creationId xmlns:a16="http://schemas.microsoft.com/office/drawing/2014/main" id="{201D0101-C2E6-4BF7-9A49-3534027065A4}"/>
              </a:ext>
            </a:extLst>
          </p:cNvPr>
          <p:cNvPicPr>
            <a:picLocks noChangeAspect="1"/>
          </p:cNvPicPr>
          <p:nvPr/>
        </p:nvPicPr>
        <p:blipFill>
          <a:blip r:embed="rId3"/>
          <a:stretch>
            <a:fillRect/>
          </a:stretch>
        </p:blipFill>
        <p:spPr>
          <a:xfrm>
            <a:off x="304800" y="4822800"/>
            <a:ext cx="1680000" cy="1260000"/>
          </a:xfrm>
          <a:prstGeom prst="rect">
            <a:avLst/>
          </a:prstGeom>
        </p:spPr>
      </p:pic>
      <p:pic>
        <p:nvPicPr>
          <p:cNvPr id="9" name="Picture 8" descr="Thin Section Polishing.jpeg">
            <a:extLst>
              <a:ext uri="{FF2B5EF4-FFF2-40B4-BE49-F238E27FC236}">
                <a16:creationId xmlns:a16="http://schemas.microsoft.com/office/drawing/2014/main" id="{28BC41E0-AF3A-4FE5-BC22-A4875F914214}"/>
              </a:ext>
            </a:extLst>
          </p:cNvPr>
          <p:cNvPicPr>
            <a:picLocks noChangeAspect="1"/>
          </p:cNvPicPr>
          <p:nvPr/>
        </p:nvPicPr>
        <p:blipFill>
          <a:blip r:embed="rId4"/>
          <a:stretch>
            <a:fillRect/>
          </a:stretch>
        </p:blipFill>
        <p:spPr>
          <a:xfrm>
            <a:off x="2313600" y="4836000"/>
            <a:ext cx="1680000" cy="1260000"/>
          </a:xfrm>
          <a:prstGeom prst="rect">
            <a:avLst/>
          </a:prstGeom>
        </p:spPr>
      </p:pic>
      <p:sp>
        <p:nvSpPr>
          <p:cNvPr id="16" name="Star: 6 Points 15">
            <a:extLst>
              <a:ext uri="{FF2B5EF4-FFF2-40B4-BE49-F238E27FC236}">
                <a16:creationId xmlns:a16="http://schemas.microsoft.com/office/drawing/2014/main" id="{37469C9D-7E16-420B-BF61-F0EDD7F49C2A}"/>
              </a:ext>
            </a:extLst>
          </p:cNvPr>
          <p:cNvSpPr/>
          <p:nvPr/>
        </p:nvSpPr>
        <p:spPr>
          <a:xfrm>
            <a:off x="10011664" y="152400"/>
            <a:ext cx="1951736" cy="2049638"/>
          </a:xfrm>
          <a:prstGeom prst="star6">
            <a:avLst/>
          </a:prstGeom>
          <a:solidFill>
            <a:schemeClr val="accent2">
              <a:lumMod val="40000"/>
              <a:lumOff val="6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solidFill>
                  <a:srgbClr val="C00000"/>
                </a:solidFill>
              </a:rPr>
              <a:t>Facility developed Under</a:t>
            </a:r>
          </a:p>
          <a:p>
            <a:pPr algn="ctr"/>
            <a:r>
              <a:rPr lang="en-GB" dirty="0">
                <a:solidFill>
                  <a:srgbClr val="C00000"/>
                </a:solidFill>
              </a:rPr>
              <a:t>RUSA</a:t>
            </a:r>
            <a:endParaRPr lang="en-IN" dirty="0">
              <a:solidFill>
                <a:srgbClr val="C00000"/>
              </a:solidFill>
            </a:endParaRPr>
          </a:p>
        </p:txBody>
      </p:sp>
      <p:pic>
        <p:nvPicPr>
          <p:cNvPr id="17" name="Picture 16" descr="AAS.jpeg">
            <a:extLst>
              <a:ext uri="{FF2B5EF4-FFF2-40B4-BE49-F238E27FC236}">
                <a16:creationId xmlns:a16="http://schemas.microsoft.com/office/drawing/2014/main" id="{88A6DC7C-9C4F-4EFB-AD0B-72BEC4AB50AD}"/>
              </a:ext>
            </a:extLst>
          </p:cNvPr>
          <p:cNvPicPr>
            <a:picLocks noChangeAspect="1"/>
          </p:cNvPicPr>
          <p:nvPr/>
        </p:nvPicPr>
        <p:blipFill>
          <a:blip r:embed="rId5"/>
          <a:stretch>
            <a:fillRect/>
          </a:stretch>
        </p:blipFill>
        <p:spPr>
          <a:xfrm>
            <a:off x="7589400" y="3844200"/>
            <a:ext cx="3307200" cy="2480400"/>
          </a:xfrm>
          <a:prstGeom prst="rect">
            <a:avLst/>
          </a:prstGeom>
        </p:spPr>
      </p:pic>
      <p:pic>
        <p:nvPicPr>
          <p:cNvPr id="12" name="Picture 11">
            <a:extLst>
              <a:ext uri="{FF2B5EF4-FFF2-40B4-BE49-F238E27FC236}">
                <a16:creationId xmlns:a16="http://schemas.microsoft.com/office/drawing/2014/main" id="{6E7DAB06-991F-42A4-AFB7-9816AFD765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10" name="Slide Number Placeholder 9">
            <a:extLst>
              <a:ext uri="{FF2B5EF4-FFF2-40B4-BE49-F238E27FC236}">
                <a16:creationId xmlns:a16="http://schemas.microsoft.com/office/drawing/2014/main" id="{611B2D7C-1D95-4110-8074-A14B5A467B11}"/>
              </a:ext>
            </a:extLst>
          </p:cNvPr>
          <p:cNvSpPr>
            <a:spLocks noGrp="1"/>
          </p:cNvSpPr>
          <p:nvPr>
            <p:ph type="sldNum" sz="quarter" idx="12"/>
          </p:nvPr>
        </p:nvSpPr>
        <p:spPr/>
        <p:txBody>
          <a:bodyPr/>
          <a:lstStyle/>
          <a:p>
            <a:fld id="{F5DC1D8F-1766-4421-986C-365EF84AC3BF}" type="slidenum">
              <a:rPr lang="en-US" smtClean="0"/>
              <a:pPr/>
              <a:t>10</a:t>
            </a:fld>
            <a:endParaRPr lang="en-US"/>
          </a:p>
        </p:txBody>
      </p:sp>
    </p:spTree>
    <p:extLst>
      <p:ext uri="{BB962C8B-B14F-4D97-AF65-F5344CB8AC3E}">
        <p14:creationId xmlns:p14="http://schemas.microsoft.com/office/powerpoint/2010/main" val="1577905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Facilities </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III &amp; IV)</a:t>
            </a:r>
            <a:endParaRPr lang="en-US" dirty="0"/>
          </a:p>
        </p:txBody>
      </p:sp>
      <p:sp>
        <p:nvSpPr>
          <p:cNvPr id="3" name="Content Placeholder 2"/>
          <p:cNvSpPr>
            <a:spLocks noGrp="1"/>
          </p:cNvSpPr>
          <p:nvPr>
            <p:ph sz="quarter" idx="1"/>
          </p:nvPr>
        </p:nvSpPr>
        <p:spPr/>
        <p:txBody>
          <a:bodyPr/>
          <a:lstStyle/>
          <a:p>
            <a:r>
              <a:rPr lang="en-US" dirty="0"/>
              <a:t>Geophysics Laboratory</a:t>
            </a:r>
          </a:p>
          <a:p>
            <a:pPr lvl="1"/>
            <a:r>
              <a:rPr lang="en-US" dirty="0"/>
              <a:t>SYSCAL Junior for Electrical Resistivity Tomography </a:t>
            </a:r>
          </a:p>
        </p:txBody>
      </p:sp>
      <p:pic>
        <p:nvPicPr>
          <p:cNvPr id="4" name="Picture 3" descr="elrecpro.jpg"/>
          <p:cNvPicPr>
            <a:picLocks noChangeAspect="1"/>
          </p:cNvPicPr>
          <p:nvPr/>
        </p:nvPicPr>
        <p:blipFill>
          <a:blip r:embed="rId2"/>
          <a:stretch>
            <a:fillRect/>
          </a:stretch>
        </p:blipFill>
        <p:spPr>
          <a:xfrm>
            <a:off x="457200" y="2819400"/>
            <a:ext cx="1676400" cy="1676400"/>
          </a:xfrm>
          <a:prstGeom prst="rect">
            <a:avLst/>
          </a:prstGeom>
          <a:ln>
            <a:noFill/>
          </a:ln>
          <a:effectLst>
            <a:outerShdw blurRad="292100" dist="139700" dir="2700000" algn="tl" rotWithShape="0">
              <a:srgbClr val="333333">
                <a:alpha val="65000"/>
              </a:srgbClr>
            </a:outerShdw>
          </a:effectLst>
        </p:spPr>
      </p:pic>
      <p:pic>
        <p:nvPicPr>
          <p:cNvPr id="5" name="Picture 4" descr="cable-electrode.jpg"/>
          <p:cNvPicPr>
            <a:picLocks noChangeAspect="1"/>
          </p:cNvPicPr>
          <p:nvPr/>
        </p:nvPicPr>
        <p:blipFill>
          <a:blip r:embed="rId3" cstate="print"/>
          <a:stretch>
            <a:fillRect/>
          </a:stretch>
        </p:blipFill>
        <p:spPr>
          <a:xfrm>
            <a:off x="2439543" y="4724400"/>
            <a:ext cx="1141857" cy="856928"/>
          </a:xfrm>
          <a:prstGeom prst="rect">
            <a:avLst/>
          </a:prstGeom>
          <a:ln>
            <a:noFill/>
          </a:ln>
          <a:effectLst>
            <a:outerShdw blurRad="292100" dist="139700" dir="2700000" algn="tl" rotWithShape="0">
              <a:srgbClr val="333333">
                <a:alpha val="65000"/>
              </a:srgbClr>
            </a:outerShdw>
          </a:effectLst>
        </p:spPr>
      </p:pic>
      <p:pic>
        <p:nvPicPr>
          <p:cNvPr id="6" name="Picture 5" descr="csm_ert1_01_ed4bba2058.jpg"/>
          <p:cNvPicPr>
            <a:picLocks noChangeAspect="1"/>
          </p:cNvPicPr>
          <p:nvPr/>
        </p:nvPicPr>
        <p:blipFill>
          <a:blip r:embed="rId4" cstate="print"/>
          <a:srcRect t="23943"/>
          <a:stretch>
            <a:fillRect/>
          </a:stretch>
        </p:blipFill>
        <p:spPr>
          <a:xfrm>
            <a:off x="2438400" y="2819400"/>
            <a:ext cx="1570910" cy="1592636"/>
          </a:xfrm>
          <a:prstGeom prst="rect">
            <a:avLst/>
          </a:prstGeom>
          <a:ln>
            <a:noFill/>
          </a:ln>
          <a:effectLst>
            <a:outerShdw blurRad="292100" dist="139700" dir="2700000" algn="tl" rotWithShape="0">
              <a:srgbClr val="333333">
                <a:alpha val="65000"/>
              </a:srgbClr>
            </a:outerShdw>
          </a:effectLst>
        </p:spPr>
      </p:pic>
      <p:pic>
        <p:nvPicPr>
          <p:cNvPr id="7" name="Picture 6" descr="ERT Cable.jpg"/>
          <p:cNvPicPr>
            <a:picLocks noChangeAspect="1"/>
          </p:cNvPicPr>
          <p:nvPr/>
        </p:nvPicPr>
        <p:blipFill>
          <a:blip r:embed="rId5"/>
          <a:srcRect b="28889"/>
          <a:stretch>
            <a:fillRect/>
          </a:stretch>
        </p:blipFill>
        <p:spPr>
          <a:xfrm>
            <a:off x="457200" y="4665306"/>
            <a:ext cx="1154664" cy="821094"/>
          </a:xfrm>
          <a:prstGeom prst="rect">
            <a:avLst/>
          </a:prstGeom>
          <a:ln>
            <a:noFill/>
          </a:ln>
          <a:effectLst>
            <a:outerShdw blurRad="292100" dist="139700" dir="2700000" algn="tl" rotWithShape="0">
              <a:srgbClr val="333333">
                <a:alpha val="65000"/>
              </a:srgbClr>
            </a:outerShdw>
          </a:effectLst>
        </p:spPr>
      </p:pic>
      <p:grpSp>
        <p:nvGrpSpPr>
          <p:cNvPr id="9" name="Group 8"/>
          <p:cNvGrpSpPr>
            <a:grpSpLocks/>
          </p:cNvGrpSpPr>
          <p:nvPr/>
        </p:nvGrpSpPr>
        <p:grpSpPr bwMode="auto">
          <a:xfrm>
            <a:off x="4419600" y="2587752"/>
            <a:ext cx="7217664" cy="3660648"/>
            <a:chOff x="4314" y="103579"/>
            <a:chExt cx="11070" cy="12205"/>
          </a:xfrm>
        </p:grpSpPr>
        <p:grpSp>
          <p:nvGrpSpPr>
            <p:cNvPr id="10" name="Group 9"/>
            <p:cNvGrpSpPr>
              <a:grpSpLocks/>
            </p:cNvGrpSpPr>
            <p:nvPr/>
          </p:nvGrpSpPr>
          <p:grpSpPr bwMode="auto">
            <a:xfrm>
              <a:off x="4314" y="104084"/>
              <a:ext cx="11072" cy="11700"/>
              <a:chOff x="4299" y="104099"/>
              <a:chExt cx="11072" cy="11700"/>
            </a:xfrm>
          </p:grpSpPr>
          <p:pic>
            <p:nvPicPr>
              <p:cNvPr id="12" name="Picture 4" descr="WS_ALLelef3_topography_f"/>
              <p:cNvPicPr>
                <a:picLocks noChangeAspect="1" noChangeArrowheads="1"/>
              </p:cNvPicPr>
              <p:nvPr/>
            </p:nvPicPr>
            <p:blipFill>
              <a:blip r:embed="rId6"/>
              <a:srcRect l="180" t="8865" r="-180" b="21759"/>
              <a:stretch>
                <a:fillRect/>
              </a:stretch>
            </p:blipFill>
            <p:spPr bwMode="auto">
              <a:xfrm>
                <a:off x="4870" y="104099"/>
                <a:ext cx="10305" cy="5596"/>
              </a:xfrm>
              <a:prstGeom prst="rect">
                <a:avLst/>
              </a:prstGeom>
              <a:noFill/>
            </p:spPr>
          </p:pic>
          <p:pic>
            <p:nvPicPr>
              <p:cNvPr id="13" name="Picture 5" descr="DD_ALL_final"/>
              <p:cNvPicPr>
                <a:picLocks noChangeAspect="1" noChangeArrowheads="1"/>
              </p:cNvPicPr>
              <p:nvPr/>
            </p:nvPicPr>
            <p:blipFill>
              <a:blip r:embed="rId7"/>
              <a:srcRect t="8960" b="21902"/>
              <a:stretch>
                <a:fillRect/>
              </a:stretch>
            </p:blipFill>
            <p:spPr bwMode="auto">
              <a:xfrm>
                <a:off x="4884" y="110235"/>
                <a:ext cx="10487" cy="5564"/>
              </a:xfrm>
              <a:prstGeom prst="rect">
                <a:avLst/>
              </a:prstGeom>
              <a:noFill/>
            </p:spPr>
          </p:pic>
          <p:pic>
            <p:nvPicPr>
              <p:cNvPr id="14" name="Picture 2"/>
              <p:cNvPicPr>
                <a:picLocks noChangeAspect="1" noChangeArrowheads="1"/>
              </p:cNvPicPr>
              <p:nvPr/>
            </p:nvPicPr>
            <p:blipFill>
              <a:blip r:embed="rId8"/>
              <a:srcRect/>
              <a:stretch>
                <a:fillRect/>
              </a:stretch>
            </p:blipFill>
            <p:spPr bwMode="auto">
              <a:xfrm>
                <a:off x="4299" y="105970"/>
                <a:ext cx="575" cy="1833"/>
              </a:xfrm>
              <a:prstGeom prst="rect">
                <a:avLst/>
              </a:prstGeom>
              <a:noFill/>
            </p:spPr>
          </p:pic>
          <p:pic>
            <p:nvPicPr>
              <p:cNvPr id="15" name="Picture 2"/>
              <p:cNvPicPr>
                <a:picLocks noChangeAspect="1" noChangeArrowheads="1"/>
              </p:cNvPicPr>
              <p:nvPr/>
            </p:nvPicPr>
            <p:blipFill>
              <a:blip r:embed="rId8"/>
              <a:srcRect/>
              <a:stretch>
                <a:fillRect/>
              </a:stretch>
            </p:blipFill>
            <p:spPr bwMode="auto">
              <a:xfrm>
                <a:off x="4299" y="112345"/>
                <a:ext cx="575" cy="1833"/>
              </a:xfrm>
              <a:prstGeom prst="rect">
                <a:avLst/>
              </a:prstGeom>
              <a:noFill/>
            </p:spPr>
          </p:pic>
        </p:grpSp>
        <p:pic>
          <p:nvPicPr>
            <p:cNvPr id="11" name="Picture 1"/>
            <p:cNvPicPr>
              <a:picLocks noChangeAspect="1" noChangeArrowheads="1"/>
            </p:cNvPicPr>
            <p:nvPr/>
          </p:nvPicPr>
          <p:blipFill>
            <a:blip r:embed="rId9"/>
            <a:srcRect/>
            <a:stretch>
              <a:fillRect/>
            </a:stretch>
          </p:blipFill>
          <p:spPr bwMode="auto">
            <a:xfrm>
              <a:off x="5009" y="103579"/>
              <a:ext cx="3575" cy="640"/>
            </a:xfrm>
            <a:prstGeom prst="rect">
              <a:avLst/>
            </a:prstGeom>
            <a:noFill/>
          </p:spPr>
        </p:pic>
      </p:grpSp>
      <p:sp>
        <p:nvSpPr>
          <p:cNvPr id="16" name="Star: 6 Points 15">
            <a:extLst>
              <a:ext uri="{FF2B5EF4-FFF2-40B4-BE49-F238E27FC236}">
                <a16:creationId xmlns:a16="http://schemas.microsoft.com/office/drawing/2014/main" id="{628768AF-6C62-4AE5-A9CB-1648B98AAAE1}"/>
              </a:ext>
            </a:extLst>
          </p:cNvPr>
          <p:cNvSpPr/>
          <p:nvPr/>
        </p:nvSpPr>
        <p:spPr>
          <a:xfrm>
            <a:off x="9935464" y="236362"/>
            <a:ext cx="1951736" cy="2049638"/>
          </a:xfrm>
          <a:prstGeom prst="st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Facility developed Under</a:t>
            </a:r>
          </a:p>
          <a:p>
            <a:pPr algn="ctr"/>
            <a:r>
              <a:rPr lang="en-GB" dirty="0"/>
              <a:t>RUSA</a:t>
            </a:r>
            <a:endParaRPr lang="en-IN" dirty="0"/>
          </a:p>
        </p:txBody>
      </p:sp>
      <p:pic>
        <p:nvPicPr>
          <p:cNvPr id="17" name="Picture 16">
            <a:extLst>
              <a:ext uri="{FF2B5EF4-FFF2-40B4-BE49-F238E27FC236}">
                <a16:creationId xmlns:a16="http://schemas.microsoft.com/office/drawing/2014/main" id="{A3AD0525-932B-4925-B657-53FC7D91AA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8" name="Slide Number Placeholder 7">
            <a:extLst>
              <a:ext uri="{FF2B5EF4-FFF2-40B4-BE49-F238E27FC236}">
                <a16:creationId xmlns:a16="http://schemas.microsoft.com/office/drawing/2014/main" id="{F4C58DD1-9E33-4B79-ABFB-FFC669259B27}"/>
              </a:ext>
            </a:extLst>
          </p:cNvPr>
          <p:cNvSpPr>
            <a:spLocks noGrp="1"/>
          </p:cNvSpPr>
          <p:nvPr>
            <p:ph type="sldNum" sz="quarter" idx="12"/>
          </p:nvPr>
        </p:nvSpPr>
        <p:spPr/>
        <p:txBody>
          <a:bodyPr/>
          <a:lstStyle/>
          <a:p>
            <a:fld id="{F5DC1D8F-1766-4421-986C-365EF84AC3B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460248"/>
            <a:ext cx="11379200" cy="758952"/>
          </a:xfrm>
        </p:spPr>
        <p:txBody>
          <a:bodyPr>
            <a:normAutofit fontScale="90000"/>
          </a:bodyPr>
          <a:lstStyle/>
          <a:p>
            <a:r>
              <a:rPr lang="en-US" dirty="0"/>
              <a:t>Geological Museum</a:t>
            </a:r>
            <a:br>
              <a:rPr lang="en-US" dirty="0"/>
            </a:br>
            <a:r>
              <a:rPr lang="en-US" dirty="0"/>
              <a:t>Landscaping for Exterior Display Facility &amp; Garden</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III &amp; IV)</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7814" y="2032799"/>
            <a:ext cx="3678386" cy="20736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4744"/>
          <a:stretch/>
        </p:blipFill>
        <p:spPr>
          <a:xfrm>
            <a:off x="762000" y="1905000"/>
            <a:ext cx="3102669" cy="2066400"/>
          </a:xfrm>
          <a:prstGeom prst="rect">
            <a:avLst/>
          </a:prstGeom>
        </p:spPr>
      </p:pic>
      <p:sp>
        <p:nvSpPr>
          <p:cNvPr id="7" name="Star: 6 Points 6">
            <a:extLst>
              <a:ext uri="{FF2B5EF4-FFF2-40B4-BE49-F238E27FC236}">
                <a16:creationId xmlns:a16="http://schemas.microsoft.com/office/drawing/2014/main" id="{139AC338-AE5A-4B8C-93DD-78F6B44ABF45}"/>
              </a:ext>
            </a:extLst>
          </p:cNvPr>
          <p:cNvSpPr/>
          <p:nvPr/>
        </p:nvSpPr>
        <p:spPr>
          <a:xfrm>
            <a:off x="9935464" y="140466"/>
            <a:ext cx="1951736" cy="2049638"/>
          </a:xfrm>
          <a:prstGeom prst="st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Facility developed Under</a:t>
            </a:r>
          </a:p>
          <a:p>
            <a:pPr algn="ctr"/>
            <a:r>
              <a:rPr lang="en-GB" dirty="0"/>
              <a:t>RUSA</a:t>
            </a:r>
            <a:endParaRPr lang="en-IN" dirty="0"/>
          </a:p>
        </p:txBody>
      </p:sp>
      <p:pic>
        <p:nvPicPr>
          <p:cNvPr id="9" name="Content Placeholder 8">
            <a:extLst>
              <a:ext uri="{FF2B5EF4-FFF2-40B4-BE49-F238E27FC236}">
                <a16:creationId xmlns:a16="http://schemas.microsoft.com/office/drawing/2014/main" id="{F307AF58-D3C5-49B6-92EE-C7C76CB89ABA}"/>
              </a:ext>
            </a:extLst>
          </p:cNvPr>
          <p:cNvPicPr>
            <a:picLocks noGrp="1" noChangeAspect="1"/>
          </p:cNvPicPr>
          <p:nvPr>
            <p:ph sz="quarter" idx="1"/>
          </p:nvPr>
        </p:nvPicPr>
        <p:blipFill>
          <a:blip r:embed="rId4" cstate="print">
            <a:extLst>
              <a:ext uri="{28A0092B-C50C-407E-A947-70E740481C1C}">
                <a14:useLocalDpi xmlns:a14="http://schemas.microsoft.com/office/drawing/2010/main" val="0"/>
              </a:ext>
            </a:extLst>
          </a:blip>
          <a:stretch>
            <a:fillRect/>
          </a:stretch>
        </p:blipFill>
        <p:spPr>
          <a:xfrm>
            <a:off x="4327800" y="4208999"/>
            <a:ext cx="3216000" cy="2412000"/>
          </a:xfrm>
          <a:prstGeom prst="rect">
            <a:avLst/>
          </a:prstGeom>
        </p:spPr>
      </p:pic>
      <p:pic>
        <p:nvPicPr>
          <p:cNvPr id="11" name="Picture 10">
            <a:extLst>
              <a:ext uri="{FF2B5EF4-FFF2-40B4-BE49-F238E27FC236}">
                <a16:creationId xmlns:a16="http://schemas.microsoft.com/office/drawing/2014/main" id="{A31108CF-9E01-4B77-80A6-3AA7550667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814" b="58889"/>
          <a:stretch/>
        </p:blipFill>
        <p:spPr>
          <a:xfrm>
            <a:off x="838200" y="4668599"/>
            <a:ext cx="2468919" cy="1800000"/>
          </a:xfrm>
          <a:prstGeom prst="rect">
            <a:avLst/>
          </a:prstGeom>
        </p:spPr>
      </p:pic>
      <p:pic>
        <p:nvPicPr>
          <p:cNvPr id="13" name="Picture 12">
            <a:extLst>
              <a:ext uri="{FF2B5EF4-FFF2-40B4-BE49-F238E27FC236}">
                <a16:creationId xmlns:a16="http://schemas.microsoft.com/office/drawing/2014/main" id="{68E822A1-4EB7-4334-A017-AFD30B7F49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5556" b="8889"/>
          <a:stretch/>
        </p:blipFill>
        <p:spPr>
          <a:xfrm>
            <a:off x="4951078" y="2125199"/>
            <a:ext cx="2059322" cy="1800000"/>
          </a:xfrm>
          <a:prstGeom prst="rect">
            <a:avLst/>
          </a:prstGeom>
        </p:spPr>
      </p:pic>
      <p:pic>
        <p:nvPicPr>
          <p:cNvPr id="15" name="Picture 14">
            <a:extLst>
              <a:ext uri="{FF2B5EF4-FFF2-40B4-BE49-F238E27FC236}">
                <a16:creationId xmlns:a16="http://schemas.microsoft.com/office/drawing/2014/main" id="{C1767D5D-5EF9-4549-A503-4CE105AAE84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511" t="27778" r="26296" b="21111"/>
          <a:stretch/>
        </p:blipFill>
        <p:spPr>
          <a:xfrm>
            <a:off x="8969201" y="4384799"/>
            <a:ext cx="1622599" cy="2160000"/>
          </a:xfrm>
          <a:prstGeom prst="rect">
            <a:avLst/>
          </a:prstGeom>
        </p:spPr>
      </p:pic>
      <p:pic>
        <p:nvPicPr>
          <p:cNvPr id="10" name="Picture 9">
            <a:extLst>
              <a:ext uri="{FF2B5EF4-FFF2-40B4-BE49-F238E27FC236}">
                <a16:creationId xmlns:a16="http://schemas.microsoft.com/office/drawing/2014/main" id="{23611376-BDCD-48C9-A42F-074C9DED2E5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1C2C9C3A-B481-4805-AB21-85E037777FCB}"/>
              </a:ext>
            </a:extLst>
          </p:cNvPr>
          <p:cNvSpPr>
            <a:spLocks noGrp="1"/>
          </p:cNvSpPr>
          <p:nvPr>
            <p:ph type="sldNum" sz="quarter" idx="12"/>
          </p:nvPr>
        </p:nvSpPr>
        <p:spPr/>
        <p:txBody>
          <a:bodyPr/>
          <a:lstStyle/>
          <a:p>
            <a:fld id="{F5DC1D8F-1766-4421-986C-365EF84AC3B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Facilities</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III &amp; IV)</a:t>
            </a:r>
            <a:endParaRPr lang="en-US" dirty="0"/>
          </a:p>
        </p:txBody>
      </p:sp>
      <p:sp>
        <p:nvSpPr>
          <p:cNvPr id="3" name="Content Placeholder 2"/>
          <p:cNvSpPr>
            <a:spLocks noGrp="1"/>
          </p:cNvSpPr>
          <p:nvPr>
            <p:ph sz="quarter" idx="1"/>
          </p:nvPr>
        </p:nvSpPr>
        <p:spPr/>
        <p:txBody>
          <a:bodyPr/>
          <a:lstStyle/>
          <a:p>
            <a:r>
              <a:rPr lang="en-US" dirty="0"/>
              <a:t>Gemology Laboratory</a:t>
            </a:r>
          </a:p>
        </p:txBody>
      </p:sp>
      <p:pic>
        <p:nvPicPr>
          <p:cNvPr id="4" name="Picture 3" descr="Faceting Macine.jpeg"/>
          <p:cNvPicPr>
            <a:picLocks noChangeAspect="1"/>
          </p:cNvPicPr>
          <p:nvPr/>
        </p:nvPicPr>
        <p:blipFill>
          <a:blip r:embed="rId2"/>
          <a:stretch>
            <a:fillRect/>
          </a:stretch>
        </p:blipFill>
        <p:spPr>
          <a:xfrm>
            <a:off x="1981200" y="2133600"/>
            <a:ext cx="2743200" cy="2057400"/>
          </a:xfrm>
          <a:prstGeom prst="rect">
            <a:avLst/>
          </a:prstGeom>
        </p:spPr>
      </p:pic>
      <p:pic>
        <p:nvPicPr>
          <p:cNvPr id="5" name="Picture 4" descr="Sawing Machine.jpeg"/>
          <p:cNvPicPr>
            <a:picLocks noChangeAspect="1"/>
          </p:cNvPicPr>
          <p:nvPr/>
        </p:nvPicPr>
        <p:blipFill>
          <a:blip r:embed="rId3"/>
          <a:stretch>
            <a:fillRect/>
          </a:stretch>
        </p:blipFill>
        <p:spPr>
          <a:xfrm>
            <a:off x="7391400" y="2133600"/>
            <a:ext cx="2743200" cy="2057400"/>
          </a:xfrm>
          <a:prstGeom prst="rect">
            <a:avLst/>
          </a:prstGeom>
        </p:spPr>
      </p:pic>
      <p:pic>
        <p:nvPicPr>
          <p:cNvPr id="6" name="Picture 5" descr="gemology 1.jpeg"/>
          <p:cNvPicPr>
            <a:picLocks noChangeAspect="1"/>
          </p:cNvPicPr>
          <p:nvPr/>
        </p:nvPicPr>
        <p:blipFill>
          <a:blip r:embed="rId4" cstate="print"/>
          <a:srcRect b="14815"/>
          <a:stretch>
            <a:fillRect/>
          </a:stretch>
        </p:blipFill>
        <p:spPr>
          <a:xfrm>
            <a:off x="6400800" y="4572000"/>
            <a:ext cx="2743200" cy="1752600"/>
          </a:xfrm>
          <a:prstGeom prst="rect">
            <a:avLst/>
          </a:prstGeom>
        </p:spPr>
      </p:pic>
      <p:pic>
        <p:nvPicPr>
          <p:cNvPr id="8" name="Picture 7" descr="Gem2.jpeg"/>
          <p:cNvPicPr>
            <a:picLocks noChangeAspect="1"/>
          </p:cNvPicPr>
          <p:nvPr/>
        </p:nvPicPr>
        <p:blipFill>
          <a:blip r:embed="rId5"/>
          <a:srcRect l="15833" t="18889" r="10833" b="31111"/>
          <a:stretch>
            <a:fillRect/>
          </a:stretch>
        </p:blipFill>
        <p:spPr>
          <a:xfrm>
            <a:off x="2286000" y="4648201"/>
            <a:ext cx="3276600" cy="1675535"/>
          </a:xfrm>
          <a:prstGeom prst="rect">
            <a:avLst/>
          </a:prstGeom>
        </p:spPr>
      </p:pic>
      <p:pic>
        <p:nvPicPr>
          <p:cNvPr id="9" name="Picture 8" descr="Gems1.jpeg"/>
          <p:cNvPicPr>
            <a:picLocks noChangeAspect="1"/>
          </p:cNvPicPr>
          <p:nvPr/>
        </p:nvPicPr>
        <p:blipFill>
          <a:blip r:embed="rId6"/>
          <a:srcRect l="34167" t="26667" r="23333" b="10185"/>
          <a:stretch>
            <a:fillRect/>
          </a:stretch>
        </p:blipFill>
        <p:spPr>
          <a:xfrm>
            <a:off x="5105400" y="2057400"/>
            <a:ext cx="1914608" cy="2133600"/>
          </a:xfrm>
          <a:prstGeom prst="rect">
            <a:avLst/>
          </a:prstGeom>
        </p:spPr>
      </p:pic>
      <p:sp>
        <p:nvSpPr>
          <p:cNvPr id="10" name="Star: 6 Points 9">
            <a:extLst>
              <a:ext uri="{FF2B5EF4-FFF2-40B4-BE49-F238E27FC236}">
                <a16:creationId xmlns:a16="http://schemas.microsoft.com/office/drawing/2014/main" id="{F61DC461-BF52-4708-9CA3-7E6B60FB1C2E}"/>
              </a:ext>
            </a:extLst>
          </p:cNvPr>
          <p:cNvSpPr/>
          <p:nvPr/>
        </p:nvSpPr>
        <p:spPr>
          <a:xfrm>
            <a:off x="9677400" y="119350"/>
            <a:ext cx="2186432" cy="2471450"/>
          </a:xfrm>
          <a:prstGeom prst="st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Facility developed under </a:t>
            </a:r>
          </a:p>
          <a:p>
            <a:pPr algn="ctr"/>
            <a:r>
              <a:rPr lang="en-IN" dirty="0"/>
              <a:t>State Grant</a:t>
            </a:r>
          </a:p>
        </p:txBody>
      </p:sp>
      <p:pic>
        <p:nvPicPr>
          <p:cNvPr id="11" name="Picture 10">
            <a:extLst>
              <a:ext uri="{FF2B5EF4-FFF2-40B4-BE49-F238E27FC236}">
                <a16:creationId xmlns:a16="http://schemas.microsoft.com/office/drawing/2014/main" id="{98F0DBDA-030D-4631-8AC9-51656F284B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7" name="Slide Number Placeholder 6">
            <a:extLst>
              <a:ext uri="{FF2B5EF4-FFF2-40B4-BE49-F238E27FC236}">
                <a16:creationId xmlns:a16="http://schemas.microsoft.com/office/drawing/2014/main" id="{8F31DC8B-F97D-429F-BEB6-B3DBA081F6A9}"/>
              </a:ext>
            </a:extLst>
          </p:cNvPr>
          <p:cNvSpPr>
            <a:spLocks noGrp="1"/>
          </p:cNvSpPr>
          <p:nvPr>
            <p:ph type="sldNum" sz="quarter" idx="12"/>
          </p:nvPr>
        </p:nvSpPr>
        <p:spPr/>
        <p:txBody>
          <a:bodyPr/>
          <a:lstStyle/>
          <a:p>
            <a:fld id="{F5DC1D8F-1766-4421-986C-365EF84AC3BF}"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Weather Station</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III &amp; IV)</a:t>
            </a:r>
            <a:endParaRPr lang="en-IN" dirty="0"/>
          </a:p>
        </p:txBody>
      </p:sp>
      <p:sp>
        <p:nvSpPr>
          <p:cNvPr id="10" name="Rectangle 6" descr="ws2"/>
          <p:cNvSpPr>
            <a:spLocks noChangeAspect="1" noChangeArrowheads="1"/>
          </p:cNvSpPr>
          <p:nvPr/>
        </p:nvSpPr>
        <p:spPr bwMode="auto">
          <a:xfrm>
            <a:off x="6410531" y="2438400"/>
            <a:ext cx="4257469" cy="3528000"/>
          </a:xfrm>
          <a:prstGeom prst="rect">
            <a:avLst/>
          </a:prstGeom>
          <a:blipFill dpi="0" rotWithShape="0">
            <a:blip r:embed="rId3"/>
            <a:srcRect/>
            <a:stretch>
              <a:fillRect l="-12002" t="-30379" r="-22722" b="2"/>
            </a:stretch>
          </a:blip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95400" y="1524000"/>
            <a:ext cx="3314700" cy="4419600"/>
          </a:xfrm>
          <a:prstGeom prst="rect">
            <a:avLst/>
          </a:prstGeom>
        </p:spPr>
      </p:pic>
      <p:sp>
        <p:nvSpPr>
          <p:cNvPr id="5" name="Star: 6 Points 4">
            <a:extLst>
              <a:ext uri="{FF2B5EF4-FFF2-40B4-BE49-F238E27FC236}">
                <a16:creationId xmlns:a16="http://schemas.microsoft.com/office/drawing/2014/main" id="{4F97A69A-EBE6-4842-A090-7A7D6929A107}"/>
              </a:ext>
            </a:extLst>
          </p:cNvPr>
          <p:cNvSpPr/>
          <p:nvPr/>
        </p:nvSpPr>
        <p:spPr>
          <a:xfrm>
            <a:off x="9935464" y="195550"/>
            <a:ext cx="1951736" cy="2049638"/>
          </a:xfrm>
          <a:prstGeom prst="st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Under MoU with CUNY</a:t>
            </a:r>
            <a:endParaRPr lang="en-IN" dirty="0"/>
          </a:p>
        </p:txBody>
      </p:sp>
      <p:pic>
        <p:nvPicPr>
          <p:cNvPr id="6" name="Picture 5">
            <a:extLst>
              <a:ext uri="{FF2B5EF4-FFF2-40B4-BE49-F238E27FC236}">
                <a16:creationId xmlns:a16="http://schemas.microsoft.com/office/drawing/2014/main" id="{2D64C5F7-FDF0-49A6-8871-34CB5ABCD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87A88DD0-8ECE-41DC-9E87-F542A8B858F2}"/>
              </a:ext>
            </a:extLst>
          </p:cNvPr>
          <p:cNvSpPr>
            <a:spLocks noGrp="1"/>
          </p:cNvSpPr>
          <p:nvPr>
            <p:ph type="sldNum" sz="quarter" idx="12"/>
          </p:nvPr>
        </p:nvSpPr>
        <p:spPr/>
        <p:txBody>
          <a:bodyPr/>
          <a:lstStyle/>
          <a:p>
            <a:fld id="{F5DC1D8F-1766-4421-986C-365EF84AC3BF}" type="slidenum">
              <a:rPr lang="en-US" smtClean="0"/>
              <a:pPr/>
              <a:t>14</a:t>
            </a:fld>
            <a:endParaRPr lang="en-US"/>
          </a:p>
        </p:txBody>
      </p:sp>
    </p:spTree>
    <p:extLst>
      <p:ext uri="{BB962C8B-B14F-4D97-AF65-F5344CB8AC3E}">
        <p14:creationId xmlns:p14="http://schemas.microsoft.com/office/powerpoint/2010/main" val="3273279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Research Publications</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3.1.1)</a:t>
            </a:r>
            <a:endParaRPr lang="en-US" dirty="0"/>
          </a:p>
        </p:txBody>
      </p:sp>
      <p:graphicFrame>
        <p:nvGraphicFramePr>
          <p:cNvPr id="4" name="Content Placeholder 3"/>
          <p:cNvGraphicFramePr>
            <a:graphicFrameLocks noGrp="1"/>
          </p:cNvGraphicFramePr>
          <p:nvPr>
            <p:ph sz="quarter" idx="1"/>
          </p:nvPr>
        </p:nvGraphicFramePr>
        <p:xfrm>
          <a:off x="2133600" y="1981200"/>
          <a:ext cx="3505200" cy="2895600"/>
        </p:xfrm>
        <a:graphic>
          <a:graphicData uri="http://schemas.openxmlformats.org/drawingml/2006/chart">
            <c:chart xmlns:c="http://schemas.openxmlformats.org/drawingml/2006/chart" xmlns:r="http://schemas.openxmlformats.org/officeDocument/2006/relationships" r:id="rId2"/>
          </a:graphicData>
        </a:graphic>
      </p:graphicFrame>
      <p:pic>
        <p:nvPicPr>
          <p:cNvPr id="1026" name="Picture 2"/>
          <p:cNvPicPr>
            <a:picLocks noChangeAspect="1" noChangeArrowheads="1"/>
          </p:cNvPicPr>
          <p:nvPr/>
        </p:nvPicPr>
        <p:blipFill>
          <a:blip r:embed="rId3"/>
          <a:srcRect l="8000" t="26667" r="59500" b="56444"/>
          <a:stretch>
            <a:fillRect/>
          </a:stretch>
        </p:blipFill>
        <p:spPr bwMode="auto">
          <a:xfrm>
            <a:off x="6505075" y="1219200"/>
            <a:ext cx="2867525" cy="838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l="16500" t="19778" r="52000" b="73111"/>
          <a:stretch>
            <a:fillRect/>
          </a:stretch>
        </p:blipFill>
        <p:spPr bwMode="auto">
          <a:xfrm>
            <a:off x="1752600" y="1219200"/>
            <a:ext cx="3886200" cy="493486"/>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l="10000" t="20667" r="80833" b="57111"/>
          <a:stretch>
            <a:fillRect/>
          </a:stretch>
        </p:blipFill>
        <p:spPr bwMode="auto">
          <a:xfrm>
            <a:off x="6096000" y="2286000"/>
            <a:ext cx="1524000" cy="2078182"/>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l="9500" t="20667" r="80414" b="57111"/>
          <a:stretch>
            <a:fillRect/>
          </a:stretch>
        </p:blipFill>
        <p:spPr bwMode="auto">
          <a:xfrm>
            <a:off x="7848600" y="2286000"/>
            <a:ext cx="1752600" cy="2172026"/>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l="11500" t="21556" r="82455" b="65111"/>
          <a:stretch>
            <a:fillRect/>
          </a:stretch>
        </p:blipFill>
        <p:spPr bwMode="auto">
          <a:xfrm>
            <a:off x="8686800" y="4509655"/>
            <a:ext cx="1447800" cy="1796143"/>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srcRect l="10000" t="20667" r="80833" b="57111"/>
          <a:stretch>
            <a:fillRect/>
          </a:stretch>
        </p:blipFill>
        <p:spPr bwMode="auto">
          <a:xfrm>
            <a:off x="7239000" y="4495800"/>
            <a:ext cx="1295400" cy="1766455"/>
          </a:xfrm>
          <a:prstGeom prst="rect">
            <a:avLst/>
          </a:prstGeom>
          <a:noFill/>
          <a:ln w="9525">
            <a:noFill/>
            <a:miter lim="800000"/>
            <a:headEnd/>
            <a:tailEnd/>
          </a:ln>
          <a:effectLst/>
        </p:spPr>
      </p:pic>
      <p:pic>
        <p:nvPicPr>
          <p:cNvPr id="1032" name="Picture 8"/>
          <p:cNvPicPr>
            <a:picLocks noChangeAspect="1" noChangeArrowheads="1"/>
          </p:cNvPicPr>
          <p:nvPr/>
        </p:nvPicPr>
        <p:blipFill>
          <a:blip r:embed="rId9"/>
          <a:srcRect l="11500" t="21333" r="82500" b="64445"/>
          <a:stretch>
            <a:fillRect/>
          </a:stretch>
        </p:blipFill>
        <p:spPr bwMode="auto">
          <a:xfrm>
            <a:off x="10287000" y="4585854"/>
            <a:ext cx="1295400" cy="1727200"/>
          </a:xfrm>
          <a:prstGeom prst="rect">
            <a:avLst/>
          </a:prstGeom>
          <a:noFill/>
          <a:ln w="9525">
            <a:noFill/>
            <a:miter lim="800000"/>
            <a:headEnd/>
            <a:tailEnd/>
          </a:ln>
          <a:effectLst/>
        </p:spPr>
      </p:pic>
      <p:pic>
        <p:nvPicPr>
          <p:cNvPr id="1033" name="Picture 9"/>
          <p:cNvPicPr>
            <a:picLocks noChangeAspect="1" noChangeArrowheads="1"/>
          </p:cNvPicPr>
          <p:nvPr/>
        </p:nvPicPr>
        <p:blipFill>
          <a:blip r:embed="rId10"/>
          <a:srcRect l="9500" t="20667" r="80000" b="56222"/>
          <a:stretch>
            <a:fillRect/>
          </a:stretch>
        </p:blipFill>
        <p:spPr bwMode="auto">
          <a:xfrm>
            <a:off x="10058400" y="2286000"/>
            <a:ext cx="1600200" cy="1981200"/>
          </a:xfrm>
          <a:prstGeom prst="rect">
            <a:avLst/>
          </a:prstGeom>
          <a:noFill/>
          <a:ln w="9525">
            <a:noFill/>
            <a:miter lim="800000"/>
            <a:headEnd/>
            <a:tailEnd/>
          </a:ln>
          <a:effectLst/>
        </p:spPr>
      </p:pic>
      <p:sp>
        <p:nvSpPr>
          <p:cNvPr id="13" name="Rectangle 12"/>
          <p:cNvSpPr/>
          <p:nvPr/>
        </p:nvSpPr>
        <p:spPr>
          <a:xfrm>
            <a:off x="381000" y="5248870"/>
            <a:ext cx="6858000" cy="923330"/>
          </a:xfrm>
          <a:prstGeom prst="rect">
            <a:avLst/>
          </a:prstGeom>
        </p:spPr>
        <p:txBody>
          <a:bodyPr wrap="square">
            <a:spAutoFit/>
          </a:bodyPr>
          <a:lstStyle/>
          <a:p>
            <a:pPr algn="ctr"/>
            <a:r>
              <a:rPr lang="en-US" b="1" dirty="0">
                <a:solidFill>
                  <a:srgbClr val="FF0000"/>
                </a:solidFill>
              </a:rPr>
              <a:t>Book Chapter</a:t>
            </a:r>
          </a:p>
          <a:p>
            <a:pPr algn="ctr"/>
            <a:r>
              <a:rPr lang="en-US" dirty="0" err="1"/>
              <a:t>Egyankosh</a:t>
            </a:r>
            <a:r>
              <a:rPr lang="en-US" dirty="0"/>
              <a:t>: IGNOU Self Learning Materials</a:t>
            </a:r>
          </a:p>
          <a:p>
            <a:pPr algn="ctr"/>
            <a:r>
              <a:rPr lang="en-US" dirty="0">
                <a:hlinkClick r:id="rId11"/>
              </a:rPr>
              <a:t>http://egyankosh.ac.in//handle/123456789/66690</a:t>
            </a:r>
            <a:r>
              <a:rPr lang="en-US" dirty="0"/>
              <a:t> </a:t>
            </a:r>
          </a:p>
        </p:txBody>
      </p:sp>
      <p:pic>
        <p:nvPicPr>
          <p:cNvPr id="14" name="Picture 13">
            <a:extLst>
              <a:ext uri="{FF2B5EF4-FFF2-40B4-BE49-F238E27FC236}">
                <a16:creationId xmlns:a16="http://schemas.microsoft.com/office/drawing/2014/main" id="{581D5782-4E23-4C8E-8464-178D9189AD3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3" name="Slide Number Placeholder 2">
            <a:extLst>
              <a:ext uri="{FF2B5EF4-FFF2-40B4-BE49-F238E27FC236}">
                <a16:creationId xmlns:a16="http://schemas.microsoft.com/office/drawing/2014/main" id="{DDF9672F-4BA6-4FD9-8BAE-0859445089DE}"/>
              </a:ext>
            </a:extLst>
          </p:cNvPr>
          <p:cNvSpPr>
            <a:spLocks noGrp="1"/>
          </p:cNvSpPr>
          <p:nvPr>
            <p:ph type="sldNum" sz="quarter" idx="12"/>
          </p:nvPr>
        </p:nvSpPr>
        <p:spPr/>
        <p:txBody>
          <a:bodyPr/>
          <a:lstStyle/>
          <a:p>
            <a:fld id="{F5DC1D8F-1766-4421-986C-365EF84AC3B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Consultancy</a:t>
            </a:r>
            <a:br>
              <a:rPr lang="en-US"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3.6.1)</a:t>
            </a:r>
            <a:endParaRPr lang="en-US" dirty="0"/>
          </a:p>
        </p:txBody>
      </p:sp>
      <p:graphicFrame>
        <p:nvGraphicFramePr>
          <p:cNvPr id="4" name="Content Placeholder 3"/>
          <p:cNvGraphicFramePr>
            <a:graphicFrameLocks noGrp="1"/>
          </p:cNvGraphicFramePr>
          <p:nvPr>
            <p:ph sz="quarter" idx="1"/>
          </p:nvPr>
        </p:nvGraphicFramePr>
        <p:xfrm>
          <a:off x="3124201" y="1524000"/>
          <a:ext cx="6096001" cy="2433320"/>
        </p:xfrm>
        <a:graphic>
          <a:graphicData uri="http://schemas.openxmlformats.org/drawingml/2006/table">
            <a:tbl>
              <a:tblPr firstRow="1" bandRow="1">
                <a:tableStyleId>{BDBED569-4797-4DF1-A0F4-6AAB3CD982D8}</a:tableStyleId>
              </a:tblPr>
              <a:tblGrid>
                <a:gridCol w="620890">
                  <a:extLst>
                    <a:ext uri="{9D8B030D-6E8A-4147-A177-3AD203B41FA5}">
                      <a16:colId xmlns:a16="http://schemas.microsoft.com/office/drawing/2014/main" val="20000"/>
                    </a:ext>
                  </a:extLst>
                </a:gridCol>
                <a:gridCol w="1030110">
                  <a:extLst>
                    <a:ext uri="{9D8B030D-6E8A-4147-A177-3AD203B41FA5}">
                      <a16:colId xmlns:a16="http://schemas.microsoft.com/office/drawing/2014/main" val="20001"/>
                    </a:ext>
                  </a:extLst>
                </a:gridCol>
                <a:gridCol w="1651000">
                  <a:extLst>
                    <a:ext uri="{9D8B030D-6E8A-4147-A177-3AD203B41FA5}">
                      <a16:colId xmlns:a16="http://schemas.microsoft.com/office/drawing/2014/main" val="20002"/>
                    </a:ext>
                  </a:extLst>
                </a:gridCol>
                <a:gridCol w="2794001">
                  <a:extLst>
                    <a:ext uri="{9D8B030D-6E8A-4147-A177-3AD203B41FA5}">
                      <a16:colId xmlns:a16="http://schemas.microsoft.com/office/drawing/2014/main" val="20003"/>
                    </a:ext>
                  </a:extLst>
                </a:gridCol>
              </a:tblGrid>
              <a:tr h="370840">
                <a:tc>
                  <a:txBody>
                    <a:bodyPr/>
                    <a:lstStyle/>
                    <a:p>
                      <a:r>
                        <a:rPr lang="en-US" sz="1600" dirty="0"/>
                        <a:t>S No</a:t>
                      </a:r>
                    </a:p>
                  </a:txBody>
                  <a:tcPr/>
                </a:tc>
                <a:tc>
                  <a:txBody>
                    <a:bodyPr/>
                    <a:lstStyle/>
                    <a:p>
                      <a:pPr algn="ctr"/>
                      <a:r>
                        <a:rPr lang="en-US" sz="1600" dirty="0"/>
                        <a:t>Year</a:t>
                      </a:r>
                    </a:p>
                  </a:txBody>
                  <a:tcPr/>
                </a:tc>
                <a:tc>
                  <a:txBody>
                    <a:bodyPr/>
                    <a:lstStyle/>
                    <a:p>
                      <a:pPr algn="ctr"/>
                      <a:r>
                        <a:rPr lang="en-US" sz="1600" dirty="0"/>
                        <a:t>Services</a:t>
                      </a:r>
                      <a:r>
                        <a:rPr lang="en-US" sz="1600" baseline="0" dirty="0"/>
                        <a:t> rendered</a:t>
                      </a:r>
                      <a:endParaRPr lang="en-US" sz="1600" dirty="0"/>
                    </a:p>
                  </a:txBody>
                  <a:tcPr/>
                </a:tc>
                <a:tc>
                  <a:txBody>
                    <a:bodyPr/>
                    <a:lstStyle/>
                    <a:p>
                      <a:pPr algn="ctr"/>
                      <a:r>
                        <a:rPr lang="en-US" sz="1600" dirty="0"/>
                        <a:t>Revenue</a:t>
                      </a:r>
                    </a:p>
                  </a:txBody>
                  <a:tcPr/>
                </a:tc>
                <a:extLst>
                  <a:ext uri="{0D108BD9-81ED-4DB2-BD59-A6C34878D82A}">
                    <a16:rowId xmlns:a16="http://schemas.microsoft.com/office/drawing/2014/main" val="10000"/>
                  </a:ext>
                </a:extLst>
              </a:tr>
              <a:tr h="370840">
                <a:tc>
                  <a:txBody>
                    <a:bodyPr/>
                    <a:lstStyle/>
                    <a:p>
                      <a:r>
                        <a:rPr lang="en-US" sz="1600" dirty="0"/>
                        <a:t>1</a:t>
                      </a:r>
                    </a:p>
                  </a:txBody>
                  <a:tcPr/>
                </a:tc>
                <a:tc>
                  <a:txBody>
                    <a:bodyPr/>
                    <a:lstStyle/>
                    <a:p>
                      <a:r>
                        <a:rPr lang="en-US" sz="1600" dirty="0"/>
                        <a:t>2020–21 </a:t>
                      </a:r>
                    </a:p>
                  </a:txBody>
                  <a:tcPr/>
                </a:tc>
                <a:tc>
                  <a:txBody>
                    <a:bodyPr/>
                    <a:lstStyle/>
                    <a:p>
                      <a:pPr algn="ctr"/>
                      <a:r>
                        <a:rPr lang="en-US" sz="1600" dirty="0"/>
                        <a:t>1</a:t>
                      </a:r>
                    </a:p>
                  </a:txBody>
                  <a:tcPr/>
                </a:tc>
                <a:tc>
                  <a:txBody>
                    <a:bodyPr/>
                    <a:lstStyle/>
                    <a:p>
                      <a:pPr algn="ctr"/>
                      <a:r>
                        <a:rPr lang="en-US" sz="1600" dirty="0"/>
                        <a:t>49158.00</a:t>
                      </a:r>
                    </a:p>
                  </a:txBody>
                  <a:tcPr/>
                </a:tc>
                <a:extLst>
                  <a:ext uri="{0D108BD9-81ED-4DB2-BD59-A6C34878D82A}">
                    <a16:rowId xmlns:a16="http://schemas.microsoft.com/office/drawing/2014/main" val="10001"/>
                  </a:ext>
                </a:extLst>
              </a:tr>
              <a:tr h="370840">
                <a:tc>
                  <a:txBody>
                    <a:bodyPr/>
                    <a:lstStyle/>
                    <a:p>
                      <a:r>
                        <a:rPr lang="en-US" sz="1600" dirty="0"/>
                        <a:t>2</a:t>
                      </a:r>
                    </a:p>
                  </a:txBody>
                  <a:tcPr/>
                </a:tc>
                <a:tc>
                  <a:txBody>
                    <a:bodyPr/>
                    <a:lstStyle/>
                    <a:p>
                      <a:r>
                        <a:rPr lang="en-US" sz="1600" dirty="0"/>
                        <a:t>2021–22 </a:t>
                      </a:r>
                    </a:p>
                  </a:txBody>
                  <a:tcPr/>
                </a:tc>
                <a:tc>
                  <a:txBody>
                    <a:bodyPr/>
                    <a:lstStyle/>
                    <a:p>
                      <a:pPr algn="ctr"/>
                      <a:r>
                        <a:rPr lang="en-US" sz="1600" dirty="0"/>
                        <a:t>5</a:t>
                      </a:r>
                    </a:p>
                  </a:txBody>
                  <a:tcPr/>
                </a:tc>
                <a:tc>
                  <a:txBody>
                    <a:bodyPr/>
                    <a:lstStyle/>
                    <a:p>
                      <a:pPr algn="ctr"/>
                      <a:r>
                        <a:rPr lang="en-US" sz="1600" dirty="0"/>
                        <a:t>122895.00</a:t>
                      </a:r>
                    </a:p>
                  </a:txBody>
                  <a:tcPr/>
                </a:tc>
                <a:extLst>
                  <a:ext uri="{0D108BD9-81ED-4DB2-BD59-A6C34878D82A}">
                    <a16:rowId xmlns:a16="http://schemas.microsoft.com/office/drawing/2014/main" val="10002"/>
                  </a:ext>
                </a:extLst>
              </a:tr>
              <a:tr h="370840">
                <a:tc>
                  <a:txBody>
                    <a:bodyPr/>
                    <a:lstStyle/>
                    <a:p>
                      <a:r>
                        <a:rPr lang="en-US" sz="1600" dirty="0"/>
                        <a:t>3</a:t>
                      </a:r>
                    </a:p>
                  </a:txBody>
                  <a:tcPr/>
                </a:tc>
                <a:tc>
                  <a:txBody>
                    <a:bodyPr/>
                    <a:lstStyle/>
                    <a:p>
                      <a:r>
                        <a:rPr lang="en-US" sz="1600" dirty="0"/>
                        <a:t>2022–23 </a:t>
                      </a:r>
                    </a:p>
                  </a:txBody>
                  <a:tcPr/>
                </a:tc>
                <a:tc>
                  <a:txBody>
                    <a:bodyPr/>
                    <a:lstStyle/>
                    <a:p>
                      <a:pPr algn="ctr"/>
                      <a:r>
                        <a:rPr lang="en-US" sz="1600" dirty="0"/>
                        <a:t>4</a:t>
                      </a:r>
                    </a:p>
                  </a:txBody>
                  <a:tcPr/>
                </a:tc>
                <a:tc>
                  <a:txBody>
                    <a:bodyPr/>
                    <a:lstStyle/>
                    <a:p>
                      <a:pPr algn="ctr"/>
                      <a:r>
                        <a:rPr lang="en-US" sz="1600" dirty="0"/>
                        <a:t>208119.00</a:t>
                      </a:r>
                    </a:p>
                  </a:txBody>
                  <a:tcPr/>
                </a:tc>
                <a:extLst>
                  <a:ext uri="{0D108BD9-81ED-4DB2-BD59-A6C34878D82A}">
                    <a16:rowId xmlns:a16="http://schemas.microsoft.com/office/drawing/2014/main" val="10003"/>
                  </a:ext>
                </a:extLst>
              </a:tr>
              <a:tr h="370840">
                <a:tc>
                  <a:txBody>
                    <a:bodyPr/>
                    <a:lstStyle/>
                    <a:p>
                      <a:r>
                        <a:rPr lang="en-US" sz="1600" dirty="0"/>
                        <a:t>4</a:t>
                      </a:r>
                    </a:p>
                  </a:txBody>
                  <a:tcPr/>
                </a:tc>
                <a:tc>
                  <a:txBody>
                    <a:bodyPr/>
                    <a:lstStyle/>
                    <a:p>
                      <a:r>
                        <a:rPr lang="en-US" sz="1600" dirty="0"/>
                        <a:t>2023</a:t>
                      </a:r>
                      <a:r>
                        <a:rPr lang="en-US" sz="1600" baseline="0" dirty="0"/>
                        <a:t>–24 </a:t>
                      </a:r>
                      <a:endParaRPr lang="en-US" sz="1600" dirty="0"/>
                    </a:p>
                  </a:txBody>
                  <a:tcPr/>
                </a:tc>
                <a:tc>
                  <a:txBody>
                    <a:bodyPr/>
                    <a:lstStyle/>
                    <a:p>
                      <a:pPr algn="ctr"/>
                      <a:r>
                        <a:rPr lang="en-US" sz="1600" dirty="0"/>
                        <a:t>2</a:t>
                      </a:r>
                    </a:p>
                  </a:txBody>
                  <a:tcPr/>
                </a:tc>
                <a:tc>
                  <a:txBody>
                    <a:bodyPr/>
                    <a:lstStyle/>
                    <a:p>
                      <a:pPr algn="ctr"/>
                      <a:r>
                        <a:rPr lang="en-US" sz="1600" dirty="0"/>
                        <a:t>82866.00</a:t>
                      </a:r>
                    </a:p>
                  </a:txBody>
                  <a:tcPr/>
                </a:tc>
                <a:extLst>
                  <a:ext uri="{0D108BD9-81ED-4DB2-BD59-A6C34878D82A}">
                    <a16:rowId xmlns:a16="http://schemas.microsoft.com/office/drawing/2014/main" val="10004"/>
                  </a:ext>
                </a:extLst>
              </a:tr>
              <a:tr h="370840">
                <a:tc>
                  <a:txBody>
                    <a:bodyPr/>
                    <a:lstStyle/>
                    <a:p>
                      <a:endParaRPr lang="en-US" sz="1600" dirty="0"/>
                    </a:p>
                  </a:txBody>
                  <a:tcPr/>
                </a:tc>
                <a:tc>
                  <a:txBody>
                    <a:bodyPr/>
                    <a:lstStyle/>
                    <a:p>
                      <a:endParaRPr lang="en-US" sz="1600" dirty="0"/>
                    </a:p>
                  </a:txBody>
                  <a:tcPr/>
                </a:tc>
                <a:tc>
                  <a:txBody>
                    <a:bodyPr/>
                    <a:lstStyle/>
                    <a:p>
                      <a:pPr algn="r"/>
                      <a:r>
                        <a:rPr lang="en-US" sz="1600" dirty="0"/>
                        <a:t>Total</a:t>
                      </a:r>
                    </a:p>
                  </a:txBody>
                  <a:tcPr/>
                </a:tc>
                <a:tc>
                  <a:txBody>
                    <a:bodyPr/>
                    <a:lstStyle/>
                    <a:p>
                      <a:pPr algn="ctr"/>
                      <a:r>
                        <a:rPr lang="en-US" sz="1600" dirty="0"/>
                        <a:t>463038.00</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905000" y="4262736"/>
            <a:ext cx="8382000" cy="461665"/>
          </a:xfrm>
          <a:prstGeom prst="rect">
            <a:avLst/>
          </a:prstGeom>
          <a:noFill/>
        </p:spPr>
        <p:txBody>
          <a:bodyPr wrap="square" rtlCol="0">
            <a:spAutoFit/>
          </a:bodyPr>
          <a:lstStyle/>
          <a:p>
            <a:pPr algn="ctr"/>
            <a:r>
              <a:rPr lang="en-US" sz="1200" dirty="0"/>
              <a:t>The department has expertise in Electrical Resistivity Tomography Geophysical investigations aimed towards subsidence mapping, geological mapping, subsurface structural mapping and groundwater exploration. </a:t>
            </a:r>
          </a:p>
        </p:txBody>
      </p:sp>
      <p:pic>
        <p:nvPicPr>
          <p:cNvPr id="6" name="Picture 5" descr="Equipment Setting.jpeg"/>
          <p:cNvPicPr/>
          <p:nvPr/>
        </p:nvPicPr>
        <p:blipFill>
          <a:blip r:embed="rId2" cstate="print"/>
          <a:stretch>
            <a:fillRect/>
          </a:stretch>
        </p:blipFill>
        <p:spPr>
          <a:xfrm>
            <a:off x="2057400" y="5029200"/>
            <a:ext cx="2438400" cy="14478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a:srcRect l="8924" r="60175"/>
          <a:stretch>
            <a:fillRect/>
          </a:stretch>
        </p:blipFill>
        <p:spPr bwMode="auto">
          <a:xfrm rot="5400000">
            <a:off x="6930189" y="2815391"/>
            <a:ext cx="1219200" cy="564682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C809D62-D653-468C-8C03-E10A56405B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3" name="Slide Number Placeholder 2">
            <a:extLst>
              <a:ext uri="{FF2B5EF4-FFF2-40B4-BE49-F238E27FC236}">
                <a16:creationId xmlns:a16="http://schemas.microsoft.com/office/drawing/2014/main" id="{0E9A0DA9-2F8C-42EB-ACB4-28BACBD919ED}"/>
              </a:ext>
            </a:extLst>
          </p:cNvPr>
          <p:cNvSpPr>
            <a:spLocks noGrp="1"/>
          </p:cNvSpPr>
          <p:nvPr>
            <p:ph type="sldNum" sz="quarter" idx="12"/>
          </p:nvPr>
        </p:nvSpPr>
        <p:spPr/>
        <p:txBody>
          <a:bodyPr/>
          <a:lstStyle/>
          <a:p>
            <a:fld id="{F5DC1D8F-1766-4421-986C-365EF84AC3B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4544-C3CF-4DF8-8843-70CE5C008407}"/>
              </a:ext>
            </a:extLst>
          </p:cNvPr>
          <p:cNvSpPr>
            <a:spLocks noGrp="1"/>
          </p:cNvSpPr>
          <p:nvPr>
            <p:ph type="title"/>
          </p:nvPr>
        </p:nvSpPr>
        <p:spPr/>
        <p:txBody>
          <a:bodyPr>
            <a:normAutofit fontScale="90000"/>
          </a:bodyPr>
          <a:lstStyle/>
          <a:p>
            <a:r>
              <a:rPr lang="en-GB" dirty="0"/>
              <a:t>Memorandum of Understanding (MoU)</a:t>
            </a:r>
            <a:br>
              <a:rPr lang="en-GB"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3.6.1)</a:t>
            </a:r>
            <a:endParaRPr lang="en-IN" dirty="0"/>
          </a:p>
        </p:txBody>
      </p:sp>
      <p:pic>
        <p:nvPicPr>
          <p:cNvPr id="5" name="Content Placeholder 4">
            <a:extLst>
              <a:ext uri="{FF2B5EF4-FFF2-40B4-BE49-F238E27FC236}">
                <a16:creationId xmlns:a16="http://schemas.microsoft.com/office/drawing/2014/main" id="{4A8B176D-01C6-4A10-8D72-3658ECC7A30E}"/>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061010" y="1981200"/>
            <a:ext cx="1612800" cy="1620000"/>
          </a:xfrm>
        </p:spPr>
      </p:pic>
      <p:pic>
        <p:nvPicPr>
          <p:cNvPr id="7" name="Picture 6">
            <a:extLst>
              <a:ext uri="{FF2B5EF4-FFF2-40B4-BE49-F238E27FC236}">
                <a16:creationId xmlns:a16="http://schemas.microsoft.com/office/drawing/2014/main" id="{9C5E528D-2A9F-40F8-A07C-B38706AF7A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8610" y="4114800"/>
            <a:ext cx="1620000" cy="1620000"/>
          </a:xfrm>
          <a:prstGeom prst="rect">
            <a:avLst/>
          </a:prstGeom>
        </p:spPr>
      </p:pic>
      <p:pic>
        <p:nvPicPr>
          <p:cNvPr id="9" name="Picture 8">
            <a:extLst>
              <a:ext uri="{FF2B5EF4-FFF2-40B4-BE49-F238E27FC236}">
                <a16:creationId xmlns:a16="http://schemas.microsoft.com/office/drawing/2014/main" id="{D3C563E0-27C5-4238-B877-FEE58B71C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1010" y="4122562"/>
            <a:ext cx="1620000" cy="1620000"/>
          </a:xfrm>
          <a:prstGeom prst="rect">
            <a:avLst/>
          </a:prstGeom>
        </p:spPr>
      </p:pic>
      <p:pic>
        <p:nvPicPr>
          <p:cNvPr id="11" name="Picture 10">
            <a:extLst>
              <a:ext uri="{FF2B5EF4-FFF2-40B4-BE49-F238E27FC236}">
                <a16:creationId xmlns:a16="http://schemas.microsoft.com/office/drawing/2014/main" id="{554A9751-8FC8-4B18-A9FF-708BBD093E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800" y="2895600"/>
            <a:ext cx="1620000" cy="1620000"/>
          </a:xfrm>
          <a:prstGeom prst="rect">
            <a:avLst/>
          </a:prstGeom>
        </p:spPr>
      </p:pic>
      <p:pic>
        <p:nvPicPr>
          <p:cNvPr id="13" name="Picture 12">
            <a:extLst>
              <a:ext uri="{FF2B5EF4-FFF2-40B4-BE49-F238E27FC236}">
                <a16:creationId xmlns:a16="http://schemas.microsoft.com/office/drawing/2014/main" id="{254E6284-46BD-4CD0-8B86-33CFA0E95E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56010" y="1981200"/>
            <a:ext cx="1620000" cy="1620000"/>
          </a:xfrm>
          <a:prstGeom prst="rect">
            <a:avLst/>
          </a:prstGeom>
        </p:spPr>
      </p:pic>
      <p:pic>
        <p:nvPicPr>
          <p:cNvPr id="14" name="Picture 13">
            <a:extLst>
              <a:ext uri="{FF2B5EF4-FFF2-40B4-BE49-F238E27FC236}">
                <a16:creationId xmlns:a16="http://schemas.microsoft.com/office/drawing/2014/main" id="{8C5773C6-6642-4799-A1EC-711F81F32B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35702" y="1981200"/>
            <a:ext cx="1575486" cy="1620000"/>
          </a:xfrm>
          <a:prstGeom prst="rect">
            <a:avLst/>
          </a:prstGeom>
        </p:spPr>
      </p:pic>
      <p:pic>
        <p:nvPicPr>
          <p:cNvPr id="15" name="Picture 14">
            <a:extLst>
              <a:ext uri="{FF2B5EF4-FFF2-40B4-BE49-F238E27FC236}">
                <a16:creationId xmlns:a16="http://schemas.microsoft.com/office/drawing/2014/main" id="{87C2130A-CDFA-4666-A6D3-2F996A45E68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080" y="1981200"/>
            <a:ext cx="1085320" cy="1620000"/>
          </a:xfrm>
          <a:prstGeom prst="rect">
            <a:avLst/>
          </a:prstGeom>
        </p:spPr>
      </p:pic>
      <p:sp>
        <p:nvSpPr>
          <p:cNvPr id="3" name="Star: 6 Points 2">
            <a:extLst>
              <a:ext uri="{FF2B5EF4-FFF2-40B4-BE49-F238E27FC236}">
                <a16:creationId xmlns:a16="http://schemas.microsoft.com/office/drawing/2014/main" id="{2F9DE169-AF29-459F-A899-7A39CF9B8E79}"/>
              </a:ext>
            </a:extLst>
          </p:cNvPr>
          <p:cNvSpPr/>
          <p:nvPr/>
        </p:nvSpPr>
        <p:spPr>
          <a:xfrm>
            <a:off x="9935464" y="250634"/>
            <a:ext cx="1951736" cy="2049638"/>
          </a:xfrm>
          <a:prstGeom prst="star6">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dirty="0"/>
              <a:t>All </a:t>
            </a:r>
            <a:r>
              <a:rPr lang="en-GB" dirty="0" err="1"/>
              <a:t>MoUs</a:t>
            </a:r>
            <a:r>
              <a:rPr lang="en-GB" dirty="0"/>
              <a:t> are active</a:t>
            </a:r>
            <a:endParaRPr lang="en-IN" dirty="0"/>
          </a:p>
        </p:txBody>
      </p:sp>
      <p:pic>
        <p:nvPicPr>
          <p:cNvPr id="12" name="Picture 11">
            <a:extLst>
              <a:ext uri="{FF2B5EF4-FFF2-40B4-BE49-F238E27FC236}">
                <a16:creationId xmlns:a16="http://schemas.microsoft.com/office/drawing/2014/main" id="{7B88A687-6DFE-4AE7-ABFF-597BC213A42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31B36DCB-E6FD-458E-A899-26C4A2285951}"/>
              </a:ext>
            </a:extLst>
          </p:cNvPr>
          <p:cNvSpPr>
            <a:spLocks noGrp="1"/>
          </p:cNvSpPr>
          <p:nvPr>
            <p:ph type="sldNum" sz="quarter" idx="12"/>
          </p:nvPr>
        </p:nvSpPr>
        <p:spPr/>
        <p:txBody>
          <a:bodyPr/>
          <a:lstStyle/>
          <a:p>
            <a:fld id="{F5DC1D8F-1766-4421-986C-365EF84AC3BF}" type="slidenum">
              <a:rPr lang="en-US" smtClean="0"/>
              <a:pPr/>
              <a:t>17</a:t>
            </a:fld>
            <a:endParaRPr lang="en-US"/>
          </a:p>
        </p:txBody>
      </p:sp>
    </p:spTree>
    <p:extLst>
      <p:ext uri="{BB962C8B-B14F-4D97-AF65-F5344CB8AC3E}">
        <p14:creationId xmlns:p14="http://schemas.microsoft.com/office/powerpoint/2010/main" val="214330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19129-3D23-48F0-B6D6-E88BFB6C0835}"/>
              </a:ext>
            </a:extLst>
          </p:cNvPr>
          <p:cNvSpPr>
            <a:spLocks noGrp="1"/>
          </p:cNvSpPr>
          <p:nvPr>
            <p:ph type="title"/>
          </p:nvPr>
        </p:nvSpPr>
        <p:spPr/>
        <p:txBody>
          <a:bodyPr/>
          <a:lstStyle/>
          <a:p>
            <a:r>
              <a:rPr lang="en-US" dirty="0">
                <a:solidFill>
                  <a:schemeClr val="tx1"/>
                </a:solidFill>
              </a:rPr>
              <a:t>Plan of Action for the next academic year</a:t>
            </a:r>
          </a:p>
        </p:txBody>
      </p:sp>
      <p:sp>
        <p:nvSpPr>
          <p:cNvPr id="3" name="Content Placeholder 2">
            <a:extLst>
              <a:ext uri="{FF2B5EF4-FFF2-40B4-BE49-F238E27FC236}">
                <a16:creationId xmlns:a16="http://schemas.microsoft.com/office/drawing/2014/main" id="{91A65660-06E1-4019-A82A-7DA06B76315A}"/>
              </a:ext>
            </a:extLst>
          </p:cNvPr>
          <p:cNvSpPr>
            <a:spLocks noGrp="1"/>
          </p:cNvSpPr>
          <p:nvPr>
            <p:ph sz="quarter" idx="1"/>
          </p:nvPr>
        </p:nvSpPr>
        <p:spPr/>
        <p:txBody>
          <a:bodyPr/>
          <a:lstStyle/>
          <a:p>
            <a:endParaRPr lang="en-US" dirty="0"/>
          </a:p>
          <a:p>
            <a:r>
              <a:rPr lang="en-US" dirty="0"/>
              <a:t>Subject-based Internship opportunities for students.</a:t>
            </a:r>
          </a:p>
          <a:p>
            <a:endParaRPr lang="en-US" dirty="0"/>
          </a:p>
          <a:p>
            <a:r>
              <a:rPr lang="en-US" dirty="0"/>
              <a:t>Advanced research program in Petrology, Geochemistry and Gemology.</a:t>
            </a:r>
          </a:p>
          <a:p>
            <a:endParaRPr lang="en-US" dirty="0"/>
          </a:p>
          <a:p>
            <a:r>
              <a:rPr lang="en-US" dirty="0"/>
              <a:t>Interdisciplinary research avenues.</a:t>
            </a:r>
          </a:p>
          <a:p>
            <a:endParaRPr lang="en-US" dirty="0"/>
          </a:p>
          <a:p>
            <a:r>
              <a:rPr lang="en-US" dirty="0"/>
              <a:t>Expand collaboration with Research Institutions and Industries.</a:t>
            </a:r>
          </a:p>
        </p:txBody>
      </p:sp>
      <p:pic>
        <p:nvPicPr>
          <p:cNvPr id="4" name="Picture 3">
            <a:extLst>
              <a:ext uri="{FF2B5EF4-FFF2-40B4-BE49-F238E27FC236}">
                <a16:creationId xmlns:a16="http://schemas.microsoft.com/office/drawing/2014/main" id="{15B72729-D7FA-48BC-ADC4-FB2055F801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5" name="Slide Number Placeholder 4">
            <a:extLst>
              <a:ext uri="{FF2B5EF4-FFF2-40B4-BE49-F238E27FC236}">
                <a16:creationId xmlns:a16="http://schemas.microsoft.com/office/drawing/2014/main" id="{3A8166BD-ECFA-40E3-A24A-61AA0E9F4AE8}"/>
              </a:ext>
            </a:extLst>
          </p:cNvPr>
          <p:cNvSpPr>
            <a:spLocks noGrp="1"/>
          </p:cNvSpPr>
          <p:nvPr>
            <p:ph type="sldNum" sz="quarter" idx="12"/>
          </p:nvPr>
        </p:nvSpPr>
        <p:spPr/>
        <p:txBody>
          <a:bodyPr/>
          <a:lstStyle/>
          <a:p>
            <a:fld id="{F5DC1D8F-1766-4421-986C-365EF84AC3BF}" type="slidenum">
              <a:rPr lang="en-US" smtClean="0"/>
              <a:pPr/>
              <a:t>18</a:t>
            </a:fld>
            <a:endParaRPr lang="en-US"/>
          </a:p>
        </p:txBody>
      </p:sp>
    </p:spTree>
    <p:extLst>
      <p:ext uri="{BB962C8B-B14F-4D97-AF65-F5344CB8AC3E}">
        <p14:creationId xmlns:p14="http://schemas.microsoft.com/office/powerpoint/2010/main" val="1134199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r"/>
            <a:r>
              <a:rPr lang="en-US" b="0" dirty="0"/>
              <a:t>Thank You</a:t>
            </a:r>
          </a:p>
        </p:txBody>
      </p:sp>
      <p:pic>
        <p:nvPicPr>
          <p:cNvPr id="5" name="Picture Placeholder 4" descr="Geology Dept.jpeg"/>
          <p:cNvPicPr>
            <a:picLocks noGrp="1" noChangeAspect="1"/>
          </p:cNvPicPr>
          <p:nvPr>
            <p:ph type="pic" idx="1"/>
          </p:nvPr>
        </p:nvPicPr>
        <p:blipFill>
          <a:blip r:embed="rId2" cstate="print"/>
          <a:srcRect l="4167" r="4167"/>
          <a:stretch>
            <a:fillRect/>
          </a:stretch>
        </p:blipFill>
        <p:spPr>
          <a:prstGeom prst="rect">
            <a:avLst/>
          </a:prstGeom>
        </p:spPr>
      </p:pic>
      <p:sp>
        <p:nvSpPr>
          <p:cNvPr id="3" name="Slide Number Placeholder 2">
            <a:extLst>
              <a:ext uri="{FF2B5EF4-FFF2-40B4-BE49-F238E27FC236}">
                <a16:creationId xmlns:a16="http://schemas.microsoft.com/office/drawing/2014/main" id="{C46D1051-C326-45CD-95C3-C0F994C8B8BE}"/>
              </a:ext>
            </a:extLst>
          </p:cNvPr>
          <p:cNvSpPr>
            <a:spLocks noGrp="1"/>
          </p:cNvSpPr>
          <p:nvPr>
            <p:ph type="sldNum" sz="quarter" idx="12"/>
          </p:nvPr>
        </p:nvSpPr>
        <p:spPr/>
        <p:txBody>
          <a:bodyPr/>
          <a:lstStyle/>
          <a:p>
            <a:fld id="{F5DC1D8F-1766-4421-986C-365EF84AC3BF}"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en-US" dirty="0"/>
              <a:t>Vision &amp; Mission</a:t>
            </a:r>
          </a:p>
        </p:txBody>
      </p:sp>
      <p:sp>
        <p:nvSpPr>
          <p:cNvPr id="5" name="Text Placeholder 4"/>
          <p:cNvSpPr>
            <a:spLocks noGrp="1"/>
          </p:cNvSpPr>
          <p:nvPr>
            <p:ph type="body" sz="half" idx="3"/>
          </p:nvPr>
        </p:nvSpPr>
        <p:spPr/>
        <p:txBody>
          <a:bodyPr/>
          <a:lstStyle/>
          <a:p>
            <a:r>
              <a:rPr lang="en-IN" dirty="0">
                <a:solidFill>
                  <a:srgbClr val="FFFFFF"/>
                </a:solidFill>
              </a:rPr>
              <a:t>Implementation Strategy</a:t>
            </a:r>
          </a:p>
          <a:p>
            <a:endParaRPr lang="en-IN" dirty="0">
              <a:solidFill>
                <a:srgbClr val="FFFFFF"/>
              </a:solidFill>
            </a:endParaRPr>
          </a:p>
        </p:txBody>
      </p:sp>
      <p:sp>
        <p:nvSpPr>
          <p:cNvPr id="6" name="Content Placeholder 5"/>
          <p:cNvSpPr>
            <a:spLocks noGrp="1"/>
          </p:cNvSpPr>
          <p:nvPr>
            <p:ph sz="quarter" idx="4"/>
          </p:nvPr>
        </p:nvSpPr>
        <p:spPr>
          <a:xfrm>
            <a:off x="6400800" y="2379942"/>
            <a:ext cx="5384800" cy="3937335"/>
          </a:xfrm>
          <a:solidFill>
            <a:schemeClr val="accent1">
              <a:lumMod val="20000"/>
              <a:lumOff val="80000"/>
            </a:schemeClr>
          </a:solidFill>
        </p:spPr>
        <p:txBody>
          <a:bodyPr>
            <a:normAutofit fontScale="92500"/>
          </a:bodyPr>
          <a:lstStyle/>
          <a:p>
            <a:r>
              <a:rPr lang="en-US" sz="1600" dirty="0"/>
              <a:t>Curricula relevant to the National needs</a:t>
            </a:r>
          </a:p>
          <a:p>
            <a:r>
              <a:rPr lang="en-US" sz="1600" dirty="0"/>
              <a:t>Focus on employability</a:t>
            </a:r>
          </a:p>
          <a:p>
            <a:r>
              <a:rPr lang="en-US" sz="1600" dirty="0"/>
              <a:t>Interdisciplinary subjects</a:t>
            </a:r>
          </a:p>
          <a:p>
            <a:pPr algn="just"/>
            <a:r>
              <a:rPr lang="en-US" sz="1600" dirty="0"/>
              <a:t>Mentor – Mentee for Assessment of Learning Levels</a:t>
            </a:r>
          </a:p>
          <a:p>
            <a:pPr algn="just"/>
            <a:r>
              <a:rPr lang="en-US" sz="1600" dirty="0"/>
              <a:t>Assessment of Learning outcome by Test, Assignments, Presentations etc.</a:t>
            </a:r>
          </a:p>
          <a:p>
            <a:pPr algn="just"/>
            <a:r>
              <a:rPr lang="en-US" sz="1600" dirty="0"/>
              <a:t>Hands-on practical training in the state-of-art Laboratories</a:t>
            </a:r>
          </a:p>
          <a:p>
            <a:pPr algn="just"/>
            <a:r>
              <a:rPr lang="en-US" sz="1600" dirty="0"/>
              <a:t>Geological Field-work, Internship and Dissertation mandatory</a:t>
            </a:r>
          </a:p>
          <a:p>
            <a:pPr algn="just"/>
            <a:r>
              <a:rPr lang="en-US" sz="1600" dirty="0"/>
              <a:t>Consultancy Services</a:t>
            </a:r>
          </a:p>
          <a:p>
            <a:pPr algn="just"/>
            <a:r>
              <a:rPr lang="en-US" sz="1600" dirty="0"/>
              <a:t>Promoting Student activities, Career Guidance, Personality Development programs, Alumni Meet</a:t>
            </a:r>
          </a:p>
          <a:p>
            <a:pPr algn="just"/>
            <a:r>
              <a:rPr lang="en-US" sz="1600" dirty="0"/>
              <a:t>LMS (http://lms.prsu.ac.in/course/index.php?categoryid=77)</a:t>
            </a:r>
          </a:p>
        </p:txBody>
      </p:sp>
      <p:sp>
        <p:nvSpPr>
          <p:cNvPr id="2" name="Title 1"/>
          <p:cNvSpPr>
            <a:spLocks noGrp="1"/>
          </p:cNvSpPr>
          <p:nvPr>
            <p:ph type="title"/>
          </p:nvPr>
        </p:nvSpPr>
        <p:spPr>
          <a:xfrm>
            <a:off x="402336" y="173515"/>
            <a:ext cx="11379200" cy="758952"/>
          </a:xfrm>
        </p:spPr>
        <p:txBody>
          <a:bodyPr/>
          <a:lstStyle/>
          <a:p>
            <a:r>
              <a:rPr lang="en-US" dirty="0"/>
              <a:t>Geology &amp; WRM</a:t>
            </a:r>
          </a:p>
        </p:txBody>
      </p:sp>
      <p:pic>
        <p:nvPicPr>
          <p:cNvPr id="8" name="Picture 7">
            <a:extLst>
              <a:ext uri="{FF2B5EF4-FFF2-40B4-BE49-F238E27FC236}">
                <a16:creationId xmlns:a16="http://schemas.microsoft.com/office/drawing/2014/main" id="{56063472-AB8F-4EA3-A57E-1E50BB8B55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10" name="TextBox 9">
            <a:extLst>
              <a:ext uri="{FF2B5EF4-FFF2-40B4-BE49-F238E27FC236}">
                <a16:creationId xmlns:a16="http://schemas.microsoft.com/office/drawing/2014/main" id="{A35D767E-4666-49AF-8C81-54DE6D25FB76}"/>
              </a:ext>
            </a:extLst>
          </p:cNvPr>
          <p:cNvSpPr txBox="1"/>
          <p:nvPr/>
        </p:nvSpPr>
        <p:spPr>
          <a:xfrm>
            <a:off x="6531166" y="1884933"/>
            <a:ext cx="3240000" cy="307777"/>
          </a:xfrm>
          <a:prstGeom prst="rect">
            <a:avLst/>
          </a:prstGeom>
          <a:solidFill>
            <a:schemeClr val="accent6">
              <a:lumMod val="20000"/>
              <a:lumOff val="80000"/>
            </a:schemeClr>
          </a:solidFill>
        </p:spPr>
        <p:txBody>
          <a:bodyPr wrap="square" rtlCol="0">
            <a:spAutoFit/>
          </a:bodyPr>
          <a:lstStyle/>
          <a:p>
            <a:pPr algn="ctr"/>
            <a:r>
              <a:rPr lang="en-GB" sz="1400" dirty="0">
                <a:solidFill>
                  <a:schemeClr val="accent1">
                    <a:lumMod val="75000"/>
                  </a:schemeClr>
                </a:solidFill>
              </a:rPr>
              <a:t>In compliance with the Criterion I to V</a:t>
            </a:r>
            <a:endParaRPr lang="en-IN" sz="1400" dirty="0">
              <a:solidFill>
                <a:schemeClr val="accent1">
                  <a:lumMod val="75000"/>
                </a:schemeClr>
              </a:solidFill>
            </a:endParaRPr>
          </a:p>
        </p:txBody>
      </p:sp>
      <p:sp>
        <p:nvSpPr>
          <p:cNvPr id="7" name="Slide Number Placeholder 6">
            <a:extLst>
              <a:ext uri="{FF2B5EF4-FFF2-40B4-BE49-F238E27FC236}">
                <a16:creationId xmlns:a16="http://schemas.microsoft.com/office/drawing/2014/main" id="{047CC693-E5D4-4F34-A05C-0A6B519592FF}"/>
              </a:ext>
            </a:extLst>
          </p:cNvPr>
          <p:cNvSpPr>
            <a:spLocks noGrp="1"/>
          </p:cNvSpPr>
          <p:nvPr>
            <p:ph type="sldNum" sz="quarter" idx="12"/>
          </p:nvPr>
        </p:nvSpPr>
        <p:spPr/>
        <p:txBody>
          <a:bodyPr/>
          <a:lstStyle/>
          <a:p>
            <a:fld id="{F5DC1D8F-1766-4421-986C-365EF84AC3BF}" type="slidenum">
              <a:rPr lang="en-US" smtClean="0"/>
              <a:pPr/>
              <a:t>2</a:t>
            </a:fld>
            <a:endParaRPr lang="en-US"/>
          </a:p>
        </p:txBody>
      </p:sp>
      <p:sp>
        <p:nvSpPr>
          <p:cNvPr id="12" name="TextBox 11">
            <a:extLst>
              <a:ext uri="{FF2B5EF4-FFF2-40B4-BE49-F238E27FC236}">
                <a16:creationId xmlns:a16="http://schemas.microsoft.com/office/drawing/2014/main" id="{0A40B494-1AD5-4155-8330-93997219DDA9}"/>
              </a:ext>
            </a:extLst>
          </p:cNvPr>
          <p:cNvSpPr txBox="1"/>
          <p:nvPr/>
        </p:nvSpPr>
        <p:spPr>
          <a:xfrm>
            <a:off x="402336" y="2350770"/>
            <a:ext cx="5541264" cy="3970318"/>
          </a:xfrm>
          <a:prstGeom prst="rect">
            <a:avLst/>
          </a:prstGeom>
          <a:solidFill>
            <a:schemeClr val="accent1">
              <a:lumMod val="20000"/>
              <a:lumOff val="80000"/>
            </a:schemeClr>
          </a:solidFill>
        </p:spPr>
        <p:txBody>
          <a:bodyPr wrap="square" rtlCol="0">
            <a:spAutoFit/>
          </a:bodyPr>
          <a:lstStyle/>
          <a:p>
            <a:pPr marL="285750" indent="-285750" algn="just">
              <a:buClr>
                <a:srgbClr val="C00000"/>
              </a:buClr>
              <a:buFont typeface="Wingdings" panose="05000000000000000000" pitchFamily="2" charset="2"/>
              <a:buChar char="Ø"/>
            </a:pPr>
            <a:r>
              <a:rPr lang="en-US" dirty="0"/>
              <a:t>To provide  the highest level of education through continuous revision and expansion of our educational, research and outreach programs so as to turn out trained competent Geoscientists, Academicians and Professionals capable of responding to the needs of the Society.</a:t>
            </a:r>
          </a:p>
          <a:p>
            <a:pPr marL="0" indent="0" algn="just">
              <a:buNone/>
            </a:pPr>
            <a:endParaRPr lang="en-US" dirty="0"/>
          </a:p>
          <a:p>
            <a:pPr marL="742950" lvl="1" indent="-285750" algn="just">
              <a:buClr>
                <a:srgbClr val="C00000"/>
              </a:buClr>
              <a:buFont typeface="Wingdings" panose="05000000000000000000" pitchFamily="2" charset="2"/>
              <a:buChar char="ü"/>
            </a:pPr>
            <a:r>
              <a:rPr lang="en-US" dirty="0"/>
              <a:t>To develop critical thinking, enthusiasm and the necessary skills to contribute to the betterment of the Society in each students;</a:t>
            </a:r>
          </a:p>
          <a:p>
            <a:pPr marL="742950" lvl="1" indent="-285750" algn="just">
              <a:buClr>
                <a:srgbClr val="C00000"/>
              </a:buClr>
              <a:buFont typeface="Wingdings" panose="05000000000000000000" pitchFamily="2" charset="2"/>
              <a:buChar char="ü"/>
            </a:pPr>
            <a:r>
              <a:rPr lang="en-US" dirty="0"/>
              <a:t>Creation and dissemination of new knowledge through scientific research, so as to contribute for the enrichment of Science &amp; Society.</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2D6CE-6500-4DF2-B01D-548CAD5129CC}"/>
              </a:ext>
            </a:extLst>
          </p:cNvPr>
          <p:cNvSpPr>
            <a:spLocks noGrp="1"/>
          </p:cNvSpPr>
          <p:nvPr>
            <p:ph type="title"/>
          </p:nvPr>
        </p:nvSpPr>
        <p:spPr>
          <a:xfrm>
            <a:off x="402336" y="249715"/>
            <a:ext cx="11256264" cy="457200"/>
          </a:xfrm>
        </p:spPr>
        <p:txBody>
          <a:bodyPr>
            <a:noAutofit/>
          </a:bodyPr>
          <a:lstStyle/>
          <a:p>
            <a:r>
              <a:rPr lang="en-US" sz="3600" dirty="0">
                <a:effectLst/>
                <a:latin typeface="Cambria" panose="02040503050406030204" pitchFamily="18" charset="0"/>
                <a:ea typeface="Cambria" panose="02040503050406030204" pitchFamily="18" charset="0"/>
                <a:cs typeface="Cambria" panose="02040503050406030204" pitchFamily="18" charset="0"/>
              </a:rPr>
              <a:t>Programme</a:t>
            </a:r>
            <a:r>
              <a:rPr lang="en-US" sz="3600" spc="115"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Articulation</a:t>
            </a:r>
            <a:r>
              <a:rPr lang="en-US" sz="3600" spc="115" dirty="0">
                <a:effectLst/>
                <a:latin typeface="Cambria" panose="02040503050406030204" pitchFamily="18" charset="0"/>
                <a:ea typeface="Cambria" panose="02040503050406030204" pitchFamily="18" charset="0"/>
                <a:cs typeface="Cambria" panose="02040503050406030204" pitchFamily="18" charset="0"/>
              </a:rPr>
              <a:t> </a:t>
            </a:r>
            <a:r>
              <a:rPr lang="en-US" sz="3600" dirty="0">
                <a:effectLst/>
                <a:latin typeface="Cambria" panose="02040503050406030204" pitchFamily="18" charset="0"/>
                <a:ea typeface="Cambria" panose="02040503050406030204" pitchFamily="18" charset="0"/>
                <a:cs typeface="Cambria" panose="02040503050406030204" pitchFamily="18" charset="0"/>
              </a:rPr>
              <a:t>Matrix </a:t>
            </a:r>
            <a:r>
              <a:rPr lang="en-US" sz="1400" dirty="0">
                <a:effectLst/>
                <a:latin typeface="Cambria" panose="02040503050406030204" pitchFamily="18" charset="0"/>
                <a:ea typeface="Cambria" panose="02040503050406030204" pitchFamily="18" charset="0"/>
                <a:cs typeface="Cambria" panose="02040503050406030204" pitchFamily="18" charset="0"/>
              </a:rPr>
              <a:t>(In-line with Criteria I &amp; II)</a:t>
            </a:r>
            <a:endParaRPr lang="en-GB" sz="4400" dirty="0"/>
          </a:p>
        </p:txBody>
      </p:sp>
      <p:graphicFrame>
        <p:nvGraphicFramePr>
          <p:cNvPr id="5" name="Table 4">
            <a:extLst>
              <a:ext uri="{FF2B5EF4-FFF2-40B4-BE49-F238E27FC236}">
                <a16:creationId xmlns:a16="http://schemas.microsoft.com/office/drawing/2014/main" id="{24004069-F310-45AF-B05A-9CD1B61E9EA2}"/>
              </a:ext>
            </a:extLst>
          </p:cNvPr>
          <p:cNvGraphicFramePr>
            <a:graphicFrameLocks noGrp="1"/>
          </p:cNvGraphicFramePr>
          <p:nvPr/>
        </p:nvGraphicFramePr>
        <p:xfrm>
          <a:off x="1600200" y="814914"/>
          <a:ext cx="8991592" cy="5738286"/>
        </p:xfrm>
        <a:graphic>
          <a:graphicData uri="http://schemas.openxmlformats.org/drawingml/2006/table">
            <a:tbl>
              <a:tblPr firstRow="1" firstCol="1" lastRow="1" lastCol="1" bandRow="1" bandCol="1"/>
              <a:tblGrid>
                <a:gridCol w="2432459">
                  <a:extLst>
                    <a:ext uri="{9D8B030D-6E8A-4147-A177-3AD203B41FA5}">
                      <a16:colId xmlns:a16="http://schemas.microsoft.com/office/drawing/2014/main" val="1902749479"/>
                    </a:ext>
                  </a:extLst>
                </a:gridCol>
                <a:gridCol w="403532">
                  <a:extLst>
                    <a:ext uri="{9D8B030D-6E8A-4147-A177-3AD203B41FA5}">
                      <a16:colId xmlns:a16="http://schemas.microsoft.com/office/drawing/2014/main" val="2117470377"/>
                    </a:ext>
                  </a:extLst>
                </a:gridCol>
                <a:gridCol w="404303">
                  <a:extLst>
                    <a:ext uri="{9D8B030D-6E8A-4147-A177-3AD203B41FA5}">
                      <a16:colId xmlns:a16="http://schemas.microsoft.com/office/drawing/2014/main" val="1610402177"/>
                    </a:ext>
                  </a:extLst>
                </a:gridCol>
                <a:gridCol w="404303">
                  <a:extLst>
                    <a:ext uri="{9D8B030D-6E8A-4147-A177-3AD203B41FA5}">
                      <a16:colId xmlns:a16="http://schemas.microsoft.com/office/drawing/2014/main" val="3064976098"/>
                    </a:ext>
                  </a:extLst>
                </a:gridCol>
                <a:gridCol w="403532">
                  <a:extLst>
                    <a:ext uri="{9D8B030D-6E8A-4147-A177-3AD203B41FA5}">
                      <a16:colId xmlns:a16="http://schemas.microsoft.com/office/drawing/2014/main" val="3041804801"/>
                    </a:ext>
                  </a:extLst>
                </a:gridCol>
                <a:gridCol w="403532">
                  <a:extLst>
                    <a:ext uri="{9D8B030D-6E8A-4147-A177-3AD203B41FA5}">
                      <a16:colId xmlns:a16="http://schemas.microsoft.com/office/drawing/2014/main" val="3419853814"/>
                    </a:ext>
                  </a:extLst>
                </a:gridCol>
                <a:gridCol w="403532">
                  <a:extLst>
                    <a:ext uri="{9D8B030D-6E8A-4147-A177-3AD203B41FA5}">
                      <a16:colId xmlns:a16="http://schemas.microsoft.com/office/drawing/2014/main" val="2739050496"/>
                    </a:ext>
                  </a:extLst>
                </a:gridCol>
                <a:gridCol w="403532">
                  <a:extLst>
                    <a:ext uri="{9D8B030D-6E8A-4147-A177-3AD203B41FA5}">
                      <a16:colId xmlns:a16="http://schemas.microsoft.com/office/drawing/2014/main" val="2834945283"/>
                    </a:ext>
                  </a:extLst>
                </a:gridCol>
                <a:gridCol w="403532">
                  <a:extLst>
                    <a:ext uri="{9D8B030D-6E8A-4147-A177-3AD203B41FA5}">
                      <a16:colId xmlns:a16="http://schemas.microsoft.com/office/drawing/2014/main" val="184820481"/>
                    </a:ext>
                  </a:extLst>
                </a:gridCol>
                <a:gridCol w="403532">
                  <a:extLst>
                    <a:ext uri="{9D8B030D-6E8A-4147-A177-3AD203B41FA5}">
                      <a16:colId xmlns:a16="http://schemas.microsoft.com/office/drawing/2014/main" val="2908529277"/>
                    </a:ext>
                  </a:extLst>
                </a:gridCol>
                <a:gridCol w="452144">
                  <a:extLst>
                    <a:ext uri="{9D8B030D-6E8A-4147-A177-3AD203B41FA5}">
                      <a16:colId xmlns:a16="http://schemas.microsoft.com/office/drawing/2014/main" val="1715493873"/>
                    </a:ext>
                  </a:extLst>
                </a:gridCol>
                <a:gridCol w="452144">
                  <a:extLst>
                    <a:ext uri="{9D8B030D-6E8A-4147-A177-3AD203B41FA5}">
                      <a16:colId xmlns:a16="http://schemas.microsoft.com/office/drawing/2014/main" val="121555270"/>
                    </a:ext>
                  </a:extLst>
                </a:gridCol>
                <a:gridCol w="404303">
                  <a:extLst>
                    <a:ext uri="{9D8B030D-6E8A-4147-A177-3AD203B41FA5}">
                      <a16:colId xmlns:a16="http://schemas.microsoft.com/office/drawing/2014/main" val="456854194"/>
                    </a:ext>
                  </a:extLst>
                </a:gridCol>
                <a:gridCol w="404303">
                  <a:extLst>
                    <a:ext uri="{9D8B030D-6E8A-4147-A177-3AD203B41FA5}">
                      <a16:colId xmlns:a16="http://schemas.microsoft.com/office/drawing/2014/main" val="2710683383"/>
                    </a:ext>
                  </a:extLst>
                </a:gridCol>
                <a:gridCol w="404303">
                  <a:extLst>
                    <a:ext uri="{9D8B030D-6E8A-4147-A177-3AD203B41FA5}">
                      <a16:colId xmlns:a16="http://schemas.microsoft.com/office/drawing/2014/main" val="791497551"/>
                    </a:ext>
                  </a:extLst>
                </a:gridCol>
                <a:gridCol w="404303">
                  <a:extLst>
                    <a:ext uri="{9D8B030D-6E8A-4147-A177-3AD203B41FA5}">
                      <a16:colId xmlns:a16="http://schemas.microsoft.com/office/drawing/2014/main" val="4289205020"/>
                    </a:ext>
                  </a:extLst>
                </a:gridCol>
                <a:gridCol w="404303">
                  <a:extLst>
                    <a:ext uri="{9D8B030D-6E8A-4147-A177-3AD203B41FA5}">
                      <a16:colId xmlns:a16="http://schemas.microsoft.com/office/drawing/2014/main" val="3931316617"/>
                    </a:ext>
                  </a:extLst>
                </a:gridCol>
              </a:tblGrid>
              <a:tr h="471833">
                <a:tc rowSpan="2">
                  <a:txBody>
                    <a:bodyPr/>
                    <a:lstStyle/>
                    <a:p>
                      <a:pPr marL="287655" indent="-60960" algn="ctr">
                        <a:lnSpc>
                          <a:spcPct val="115000"/>
                        </a:lnSpc>
                        <a:spcBef>
                          <a:spcPts val="0"/>
                        </a:spcBef>
                        <a:spcAft>
                          <a:spcPts val="0"/>
                        </a:spcAft>
                      </a:pPr>
                      <a:r>
                        <a:rPr lang="en-US" sz="1100" b="1" dirty="0">
                          <a:effectLst/>
                          <a:latin typeface="Cambria" panose="02040503050406030204" pitchFamily="18" charset="0"/>
                          <a:ea typeface="Cambria" panose="02040503050406030204" pitchFamily="18" charset="0"/>
                          <a:cs typeface="Cambria" panose="02040503050406030204" pitchFamily="18" charset="0"/>
                        </a:rPr>
                        <a:t>Course</a:t>
                      </a:r>
                      <a:r>
                        <a:rPr lang="en-US" sz="1100" b="1" spc="-22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100" b="1"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Code</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9AC"/>
                    </a:solidFill>
                  </a:tcPr>
                </a:tc>
                <a:tc gridSpan="11">
                  <a:txBody>
                    <a:bodyPr/>
                    <a:lstStyle/>
                    <a:p>
                      <a:pPr marL="1715135" marR="1711960" algn="ctr">
                        <a:lnSpc>
                          <a:spcPts val="1275"/>
                        </a:lnSpc>
                        <a:spcBef>
                          <a:spcPts val="90"/>
                        </a:spcBef>
                        <a:spcAft>
                          <a:spcPts val="0"/>
                        </a:spcAft>
                      </a:pPr>
                      <a:r>
                        <a:rPr lang="en-US"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PO</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676910" marR="675005" algn="ctr">
                        <a:lnSpc>
                          <a:spcPts val="1275"/>
                        </a:lnSpc>
                        <a:spcBef>
                          <a:spcPts val="90"/>
                        </a:spcBef>
                        <a:spcAft>
                          <a:spcPts val="0"/>
                        </a:spcAft>
                      </a:pPr>
                      <a:r>
                        <a:rPr lang="en-US" sz="11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PSO</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3254747"/>
                  </a:ext>
                </a:extLst>
              </a:tr>
              <a:tr h="310469">
                <a:tc vMerge="1">
                  <a:txBody>
                    <a:bodyPr/>
                    <a:lstStyle/>
                    <a:p>
                      <a:endParaRPr lang="en-GB"/>
                    </a:p>
                  </a:txBody>
                  <a:tcPr/>
                </a:tc>
                <a:tc>
                  <a:txBody>
                    <a:bodyPr/>
                    <a:lstStyle/>
                    <a:p>
                      <a:pPr marL="4445" marR="120650"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marR="120650"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5715"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27000"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6985"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27000"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5715"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6350"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6350"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9</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88265"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10</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95885" marR="89535"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11</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07950"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marR="121285"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marR="121920"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2540" algn="ctr">
                        <a:lnSpc>
                          <a:spcPts val="1275"/>
                        </a:lnSpc>
                        <a:spcBef>
                          <a:spcPts val="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marR="122555" algn="ctr">
                        <a:lnSpc>
                          <a:spcPts val="1275"/>
                        </a:lnSpc>
                        <a:spcBef>
                          <a:spcPts val="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extLst>
                  <a:ext uri="{0D108BD9-81ED-4DB2-BD59-A6C34878D82A}">
                    <a16:rowId xmlns:a16="http://schemas.microsoft.com/office/drawing/2014/main" val="3857656421"/>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110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3442550"/>
                  </a:ext>
                </a:extLst>
              </a:tr>
              <a:tr h="177581">
                <a:tc>
                  <a:txBody>
                    <a:bodyPr/>
                    <a:lstStyle/>
                    <a:p>
                      <a:pPr marL="4445" marR="179070" algn="ctr">
                        <a:lnSpc>
                          <a:spcPts val="1275"/>
                        </a:lnSpc>
                        <a:spcBef>
                          <a:spcPts val="80"/>
                        </a:spcBef>
                        <a:spcAft>
                          <a:spcPts val="0"/>
                        </a:spcAft>
                      </a:pPr>
                      <a:r>
                        <a:rPr lang="en-US" sz="1200">
                          <a:solidFill>
                            <a:srgbClr val="000000"/>
                          </a:solidFill>
                          <a:effectLst/>
                          <a:latin typeface="Cambria" panose="02040503050406030204" pitchFamily="18" charset="0"/>
                          <a:ea typeface="Cambria" panose="02040503050406030204" pitchFamily="18" charset="0"/>
                          <a:cs typeface="Cambria" panose="02040503050406030204" pitchFamily="18" charset="0"/>
                        </a:rPr>
                        <a:t>GEOL 120</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965233"/>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130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8074703"/>
                  </a:ext>
                </a:extLst>
              </a:tr>
              <a:tr h="177309">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140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8478442"/>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150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6234057"/>
                  </a:ext>
                </a:extLst>
              </a:tr>
              <a:tr h="177581">
                <a:tc>
                  <a:txBody>
                    <a:bodyPr/>
                    <a:lstStyle/>
                    <a:p>
                      <a:pPr marL="4445" marR="179070" algn="ctr">
                        <a:lnSpc>
                          <a:spcPts val="1275"/>
                        </a:lnSpc>
                        <a:spcBef>
                          <a:spcPts val="85"/>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160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0073549"/>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210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0341320"/>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220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4349058"/>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230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6213235"/>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240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5215625"/>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250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5082689"/>
                  </a:ext>
                </a:extLst>
              </a:tr>
              <a:tr h="191787">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260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167971"/>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310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dirty="0">
                          <a:effectLst/>
                          <a:latin typeface="Symbol" panose="05050102010706020507" pitchFamily="18" charset="2"/>
                          <a:ea typeface="Cambria" panose="02040503050406030204" pitchFamily="18" charset="0"/>
                          <a:cs typeface="Cambria" panose="02040503050406030204" pitchFamily="18" charset="0"/>
                        </a:rPr>
                        <a:t>´</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356711"/>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320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4532116"/>
                  </a:ext>
                </a:extLst>
              </a:tr>
              <a:tr h="177581">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330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338409"/>
                  </a:ext>
                </a:extLst>
              </a:tr>
              <a:tr h="177309">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340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9073146"/>
                  </a:ext>
                </a:extLst>
              </a:tr>
              <a:tr h="157200">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341</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946949"/>
                  </a:ext>
                </a:extLst>
              </a:tr>
              <a:tr h="157200">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342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7441130"/>
                  </a:ext>
                </a:extLst>
              </a:tr>
              <a:tr h="157200">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350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5106445"/>
                  </a:ext>
                </a:extLst>
              </a:tr>
              <a:tr h="157200">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360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spcBef>
                          <a:spcPts val="5"/>
                        </a:spcBef>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275"/>
                        </a:lnSpc>
                        <a:spcBef>
                          <a:spcPts val="5"/>
                        </a:spcBef>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806044"/>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410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3565682"/>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420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5893994"/>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421</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260641"/>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422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1492"/>
                  </a:ext>
                </a:extLst>
              </a:tr>
              <a:tr h="177581">
                <a:tc>
                  <a:txBody>
                    <a:bodyPr/>
                    <a:lstStyle/>
                    <a:p>
                      <a:pPr marL="4445" marR="179070" algn="ctr">
                        <a:lnSpc>
                          <a:spcPts val="1275"/>
                        </a:lnSpc>
                        <a:spcBef>
                          <a:spcPts val="8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430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4524423"/>
                  </a:ext>
                </a:extLst>
              </a:tr>
              <a:tr h="177309">
                <a:tc>
                  <a:txBody>
                    <a:bodyPr/>
                    <a:lstStyle/>
                    <a:p>
                      <a:pPr marL="4445" marR="179070" algn="ctr">
                        <a:lnSpc>
                          <a:spcPts val="1275"/>
                        </a:lnSpc>
                        <a:spcBef>
                          <a:spcPts val="90"/>
                        </a:spcBef>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GEOL 440</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5E7"/>
                    </a:solidFill>
                  </a:tcPr>
                </a:tc>
                <a:tc>
                  <a:txBody>
                    <a:bodyPr/>
                    <a:lstStyle/>
                    <a:p>
                      <a:pPr marL="4445" marR="117475" algn="r">
                        <a:lnSpc>
                          <a:spcPts val="1465"/>
                        </a:lnSpc>
                        <a:spcAft>
                          <a:spcPts val="0"/>
                        </a:spcAft>
                      </a:pPr>
                      <a:r>
                        <a:rPr lang="en-US" sz="1200" dirty="0">
                          <a:effectLst/>
                          <a:latin typeface="Symbol" panose="05050102010706020507" pitchFamily="18" charset="2"/>
                          <a:ea typeface="Cambria" panose="02040503050406030204" pitchFamily="18" charset="0"/>
                          <a:cs typeface="Cambria" panose="02040503050406030204" pitchFamily="18" charset="0"/>
                        </a:rPr>
                        <a:t>Ö</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747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1920"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3505" algn="l">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11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8745"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 algn="ctr">
                        <a:lnSpc>
                          <a:spcPts val="1465"/>
                        </a:lnSpc>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9380" algn="r">
                        <a:lnSpc>
                          <a:spcPts val="1465"/>
                        </a:lnSpc>
                        <a:spcAft>
                          <a:spcPts val="0"/>
                        </a:spcAft>
                      </a:pPr>
                      <a:r>
                        <a:rPr lang="en-US" sz="1200">
                          <a:effectLst/>
                          <a:latin typeface="Symbol" panose="05050102010706020507" pitchFamily="18" charset="2"/>
                          <a:ea typeface="Cambria" panose="02040503050406030204" pitchFamily="18" charset="0"/>
                          <a:cs typeface="Cambria" panose="02040503050406030204" pitchFamily="18" charset="0"/>
                        </a:rPr>
                        <a:t>Ö</a:t>
                      </a:r>
                      <a:endParaRPr lang="en-GB" sz="12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7406145"/>
                  </a:ext>
                </a:extLst>
              </a:tr>
              <a:tr h="352126">
                <a:tc>
                  <a:txBody>
                    <a:bodyPr/>
                    <a:lstStyle/>
                    <a:p>
                      <a:pPr marL="63500" marR="58420" algn="ctr">
                        <a:lnSpc>
                          <a:spcPct val="115000"/>
                        </a:lnSpc>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No. of</a:t>
                      </a:r>
                      <a:r>
                        <a:rPr lang="en-US" sz="120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courses</a:t>
                      </a:r>
                      <a:r>
                        <a:rPr lang="en-US" sz="1200" spc="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mapping</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p>
                      <a:pPr marL="64770" marR="58420" algn="ctr">
                        <a:lnSpc>
                          <a:spcPts val="1275"/>
                        </a:lnSpc>
                        <a:spcAft>
                          <a:spcPts val="0"/>
                        </a:spcAft>
                      </a:pP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the</a:t>
                      </a:r>
                      <a:r>
                        <a:rPr lang="en-US" sz="1200" spc="65"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PO/PSO</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9AC"/>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23</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25</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24</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25</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26</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16</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24</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24</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25</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23</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23</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12</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algn="ctr">
                        <a:lnSpc>
                          <a:spcPts val="1275"/>
                        </a:lnSpc>
                        <a:spcBef>
                          <a:spcPts val="45"/>
                        </a:spcBef>
                        <a:spcAft>
                          <a:spcPts val="0"/>
                        </a:spcAft>
                      </a:pPr>
                      <a:r>
                        <a:rPr lang="en-US" sz="1200" dirty="0">
                          <a:effectLst/>
                          <a:latin typeface="Cambria" panose="02040503050406030204" pitchFamily="18" charset="0"/>
                          <a:ea typeface="Cambria" panose="02040503050406030204" pitchFamily="18" charset="0"/>
                          <a:cs typeface="Cambria" panose="02040503050406030204" pitchFamily="18" charset="0"/>
                        </a:rPr>
                        <a:t> </a:t>
                      </a:r>
                      <a:r>
                        <a:rPr lang="en-US" sz="12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15</a:t>
                      </a:r>
                      <a:endParaRPr lang="en-GB" sz="12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extLst>
                  <a:ext uri="{0D108BD9-81ED-4DB2-BD59-A6C34878D82A}">
                    <a16:rowId xmlns:a16="http://schemas.microsoft.com/office/drawing/2014/main" val="1504952190"/>
                  </a:ext>
                </a:extLst>
              </a:tr>
            </a:tbl>
          </a:graphicData>
        </a:graphic>
      </p:graphicFrame>
      <p:pic>
        <p:nvPicPr>
          <p:cNvPr id="6" name="Picture 5">
            <a:extLst>
              <a:ext uri="{FF2B5EF4-FFF2-40B4-BE49-F238E27FC236}">
                <a16:creationId xmlns:a16="http://schemas.microsoft.com/office/drawing/2014/main" id="{9700CC4F-8CB5-4F1D-BF4C-FD0C73A1A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3" name="Slide Number Placeholder 2">
            <a:extLst>
              <a:ext uri="{FF2B5EF4-FFF2-40B4-BE49-F238E27FC236}">
                <a16:creationId xmlns:a16="http://schemas.microsoft.com/office/drawing/2014/main" id="{A3006F6E-4F3F-484F-92ED-0861AD507EFA}"/>
              </a:ext>
            </a:extLst>
          </p:cNvPr>
          <p:cNvSpPr>
            <a:spLocks noGrp="1"/>
          </p:cNvSpPr>
          <p:nvPr>
            <p:ph type="sldNum" sz="quarter" idx="12"/>
          </p:nvPr>
        </p:nvSpPr>
        <p:spPr/>
        <p:txBody>
          <a:bodyPr/>
          <a:lstStyle/>
          <a:p>
            <a:fld id="{F5DC1D8F-1766-4421-986C-365EF84AC3BF}" type="slidenum">
              <a:rPr lang="en-US" smtClean="0"/>
              <a:pPr/>
              <a:t>20</a:t>
            </a:fld>
            <a:endParaRPr lang="en-US"/>
          </a:p>
        </p:txBody>
      </p:sp>
    </p:spTree>
    <p:extLst>
      <p:ext uri="{BB962C8B-B14F-4D97-AF65-F5344CB8AC3E}">
        <p14:creationId xmlns:p14="http://schemas.microsoft.com/office/powerpoint/2010/main" val="197923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DB7DE-25F7-40AF-9F34-E68D20270140}"/>
              </a:ext>
            </a:extLst>
          </p:cNvPr>
          <p:cNvSpPr>
            <a:spLocks noGrp="1"/>
          </p:cNvSpPr>
          <p:nvPr>
            <p:ph type="title"/>
          </p:nvPr>
        </p:nvSpPr>
        <p:spPr>
          <a:xfrm>
            <a:off x="519332" y="304800"/>
            <a:ext cx="11379200" cy="758952"/>
          </a:xfrm>
        </p:spPr>
        <p:txBody>
          <a:bodyPr>
            <a:normAutofit fontScale="90000"/>
          </a:bodyPr>
          <a:lstStyle/>
          <a:p>
            <a:pPr>
              <a:spcBef>
                <a:spcPts val="0"/>
              </a:spcBef>
            </a:pPr>
            <a:r>
              <a:rPr lang="en-GB" dirty="0"/>
              <a:t>PO-CO/PSO Mapping for the course</a:t>
            </a:r>
            <a:br>
              <a:rPr lang="en-GB" sz="1200"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 &amp; II)</a:t>
            </a:r>
            <a:r>
              <a:rPr lang="en-GB" dirty="0"/>
              <a:t> </a:t>
            </a:r>
          </a:p>
        </p:txBody>
      </p:sp>
      <p:graphicFrame>
        <p:nvGraphicFramePr>
          <p:cNvPr id="3" name="Table 2">
            <a:extLst>
              <a:ext uri="{FF2B5EF4-FFF2-40B4-BE49-F238E27FC236}">
                <a16:creationId xmlns:a16="http://schemas.microsoft.com/office/drawing/2014/main" id="{41A62DD8-CE8C-4201-8643-AEA9E29CE9E2}"/>
              </a:ext>
            </a:extLst>
          </p:cNvPr>
          <p:cNvGraphicFramePr>
            <a:graphicFrameLocks noGrp="1"/>
          </p:cNvGraphicFramePr>
          <p:nvPr/>
        </p:nvGraphicFramePr>
        <p:xfrm>
          <a:off x="1884602" y="1828800"/>
          <a:ext cx="8422795" cy="2362199"/>
        </p:xfrm>
        <a:graphic>
          <a:graphicData uri="http://schemas.openxmlformats.org/drawingml/2006/table">
            <a:tbl>
              <a:tblPr firstRow="1" firstCol="1" lastRow="1" lastCol="1" bandRow="1" bandCol="1"/>
              <a:tblGrid>
                <a:gridCol w="899955">
                  <a:extLst>
                    <a:ext uri="{9D8B030D-6E8A-4147-A177-3AD203B41FA5}">
                      <a16:colId xmlns:a16="http://schemas.microsoft.com/office/drawing/2014/main" val="2532722219"/>
                    </a:ext>
                  </a:extLst>
                </a:gridCol>
                <a:gridCol w="453549">
                  <a:extLst>
                    <a:ext uri="{9D8B030D-6E8A-4147-A177-3AD203B41FA5}">
                      <a16:colId xmlns:a16="http://schemas.microsoft.com/office/drawing/2014/main" val="3563796067"/>
                    </a:ext>
                  </a:extLst>
                </a:gridCol>
                <a:gridCol w="453549">
                  <a:extLst>
                    <a:ext uri="{9D8B030D-6E8A-4147-A177-3AD203B41FA5}">
                      <a16:colId xmlns:a16="http://schemas.microsoft.com/office/drawing/2014/main" val="2996339371"/>
                    </a:ext>
                  </a:extLst>
                </a:gridCol>
                <a:gridCol w="443728">
                  <a:extLst>
                    <a:ext uri="{9D8B030D-6E8A-4147-A177-3AD203B41FA5}">
                      <a16:colId xmlns:a16="http://schemas.microsoft.com/office/drawing/2014/main" val="914025581"/>
                    </a:ext>
                  </a:extLst>
                </a:gridCol>
                <a:gridCol w="567829">
                  <a:extLst>
                    <a:ext uri="{9D8B030D-6E8A-4147-A177-3AD203B41FA5}">
                      <a16:colId xmlns:a16="http://schemas.microsoft.com/office/drawing/2014/main" val="668656864"/>
                    </a:ext>
                  </a:extLst>
                </a:gridCol>
                <a:gridCol w="567829">
                  <a:extLst>
                    <a:ext uri="{9D8B030D-6E8A-4147-A177-3AD203B41FA5}">
                      <a16:colId xmlns:a16="http://schemas.microsoft.com/office/drawing/2014/main" val="2691998709"/>
                    </a:ext>
                  </a:extLst>
                </a:gridCol>
                <a:gridCol w="465155">
                  <a:extLst>
                    <a:ext uri="{9D8B030D-6E8A-4147-A177-3AD203B41FA5}">
                      <a16:colId xmlns:a16="http://schemas.microsoft.com/office/drawing/2014/main" val="1110457834"/>
                    </a:ext>
                  </a:extLst>
                </a:gridCol>
                <a:gridCol w="441942">
                  <a:extLst>
                    <a:ext uri="{9D8B030D-6E8A-4147-A177-3AD203B41FA5}">
                      <a16:colId xmlns:a16="http://schemas.microsoft.com/office/drawing/2014/main" val="3616294229"/>
                    </a:ext>
                  </a:extLst>
                </a:gridCol>
                <a:gridCol w="441942">
                  <a:extLst>
                    <a:ext uri="{9D8B030D-6E8A-4147-A177-3AD203B41FA5}">
                      <a16:colId xmlns:a16="http://schemas.microsoft.com/office/drawing/2014/main" val="3850076619"/>
                    </a:ext>
                  </a:extLst>
                </a:gridCol>
                <a:gridCol w="463370">
                  <a:extLst>
                    <a:ext uri="{9D8B030D-6E8A-4147-A177-3AD203B41FA5}">
                      <a16:colId xmlns:a16="http://schemas.microsoft.com/office/drawing/2014/main" val="1100963269"/>
                    </a:ext>
                  </a:extLst>
                </a:gridCol>
                <a:gridCol w="463370">
                  <a:extLst>
                    <a:ext uri="{9D8B030D-6E8A-4147-A177-3AD203B41FA5}">
                      <a16:colId xmlns:a16="http://schemas.microsoft.com/office/drawing/2014/main" val="1571606631"/>
                    </a:ext>
                  </a:extLst>
                </a:gridCol>
                <a:gridCol w="463370">
                  <a:extLst>
                    <a:ext uri="{9D8B030D-6E8A-4147-A177-3AD203B41FA5}">
                      <a16:colId xmlns:a16="http://schemas.microsoft.com/office/drawing/2014/main" val="2116270246"/>
                    </a:ext>
                  </a:extLst>
                </a:gridCol>
                <a:gridCol w="463370">
                  <a:extLst>
                    <a:ext uri="{9D8B030D-6E8A-4147-A177-3AD203B41FA5}">
                      <a16:colId xmlns:a16="http://schemas.microsoft.com/office/drawing/2014/main" val="4214026718"/>
                    </a:ext>
                  </a:extLst>
                </a:gridCol>
                <a:gridCol w="440157">
                  <a:extLst>
                    <a:ext uri="{9D8B030D-6E8A-4147-A177-3AD203B41FA5}">
                      <a16:colId xmlns:a16="http://schemas.microsoft.com/office/drawing/2014/main" val="627912705"/>
                    </a:ext>
                  </a:extLst>
                </a:gridCol>
                <a:gridCol w="465155">
                  <a:extLst>
                    <a:ext uri="{9D8B030D-6E8A-4147-A177-3AD203B41FA5}">
                      <a16:colId xmlns:a16="http://schemas.microsoft.com/office/drawing/2014/main" val="502570486"/>
                    </a:ext>
                  </a:extLst>
                </a:gridCol>
                <a:gridCol w="465155">
                  <a:extLst>
                    <a:ext uri="{9D8B030D-6E8A-4147-A177-3AD203B41FA5}">
                      <a16:colId xmlns:a16="http://schemas.microsoft.com/office/drawing/2014/main" val="613109001"/>
                    </a:ext>
                  </a:extLst>
                </a:gridCol>
                <a:gridCol w="463370">
                  <a:extLst>
                    <a:ext uri="{9D8B030D-6E8A-4147-A177-3AD203B41FA5}">
                      <a16:colId xmlns:a16="http://schemas.microsoft.com/office/drawing/2014/main" val="851304482"/>
                    </a:ext>
                  </a:extLst>
                </a:gridCol>
              </a:tblGrid>
              <a:tr h="278817">
                <a:tc rowSpan="2">
                  <a:txBody>
                    <a:bodyPr/>
                    <a:lstStyle/>
                    <a:p>
                      <a:pPr marL="69850" marR="188595" indent="191770" algn="l">
                        <a:lnSpc>
                          <a:spcPts val="1275"/>
                        </a:lnSpc>
                        <a:spcAft>
                          <a:spcPts val="0"/>
                        </a:spcAft>
                      </a:pPr>
                      <a:r>
                        <a:rPr lang="en-US" sz="1000" dirty="0">
                          <a:effectLst/>
                          <a:latin typeface="Cambria" panose="02040503050406030204" pitchFamily="18" charset="0"/>
                          <a:ea typeface="Cambria" panose="02040503050406030204" pitchFamily="18" charset="0"/>
                          <a:cs typeface="Cambria" panose="02040503050406030204" pitchFamily="18" charset="0"/>
                        </a:rPr>
                        <a:t>PO</a:t>
                      </a:r>
                      <a:r>
                        <a:rPr lang="en-US" sz="1000" spc="-230" dirty="0">
                          <a:effectLst/>
                          <a:latin typeface="Cambria" panose="02040503050406030204" pitchFamily="18" charset="0"/>
                          <a:ea typeface="Cambria" panose="02040503050406030204" pitchFamily="18" charset="0"/>
                          <a:cs typeface="Cambria" panose="02040503050406030204" pitchFamily="18" charset="0"/>
                        </a:rPr>
                        <a:t> </a:t>
                      </a:r>
                      <a:r>
                        <a:rPr lang="en-US" sz="1000" dirty="0">
                          <a:effectLst/>
                          <a:latin typeface="Cambria" panose="02040503050406030204" pitchFamily="18" charset="0"/>
                          <a:ea typeface="Cambria" panose="02040503050406030204" pitchFamily="18" charset="0"/>
                          <a:cs typeface="Cambria" panose="02040503050406030204" pitchFamily="18" charset="0"/>
                        </a:rPr>
                        <a:t>CO</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1">
                  <a:txBody>
                    <a:bodyPr/>
                    <a:lstStyle/>
                    <a:p>
                      <a:pPr marL="1672590" marR="1666240" algn="ctr">
                        <a:lnSpc>
                          <a:spcPts val="1075"/>
                        </a:lnSpc>
                        <a:spcAft>
                          <a:spcPts val="0"/>
                        </a:spcAft>
                      </a:pPr>
                      <a:r>
                        <a:rPr lang="en-US" sz="1000">
                          <a:solidFill>
                            <a:srgbClr val="000000"/>
                          </a:solidFill>
                          <a:effectLst/>
                          <a:latin typeface="Cambria" panose="02040503050406030204" pitchFamily="18" charset="0"/>
                          <a:ea typeface="Cambria" panose="02040503050406030204" pitchFamily="18" charset="0"/>
                          <a:cs typeface="Cambria" panose="02040503050406030204" pitchFamily="18" charset="0"/>
                        </a:rPr>
                        <a:t>POs</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5">
                  <a:txBody>
                    <a:bodyPr/>
                    <a:lstStyle/>
                    <a:p>
                      <a:pPr marL="673735" marR="669925" algn="ctr">
                        <a:lnSpc>
                          <a:spcPts val="1075"/>
                        </a:lnSpc>
                        <a:spcAft>
                          <a:spcPts val="0"/>
                        </a:spcAft>
                      </a:pPr>
                      <a:r>
                        <a:rPr lang="en-US" sz="1000">
                          <a:solidFill>
                            <a:srgbClr val="000000"/>
                          </a:solidFill>
                          <a:effectLst/>
                          <a:latin typeface="Cambria" panose="02040503050406030204" pitchFamily="18" charset="0"/>
                          <a:ea typeface="Cambria" panose="02040503050406030204" pitchFamily="18" charset="0"/>
                          <a:cs typeface="Cambria" panose="02040503050406030204" pitchFamily="18" charset="0"/>
                        </a:rPr>
                        <a:t>PSO</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81188020"/>
                  </a:ext>
                </a:extLst>
              </a:tr>
              <a:tr h="317542">
                <a:tc vMerge="1">
                  <a:txBody>
                    <a:bodyPr/>
                    <a:lstStyle/>
                    <a:p>
                      <a:endParaRPr lang="en-GB"/>
                    </a:p>
                  </a:txBody>
                  <a:tcPr/>
                </a:tc>
                <a:tc>
                  <a:txBody>
                    <a:bodyPr/>
                    <a:lstStyle/>
                    <a:p>
                      <a:pPr marL="7620"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6985"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19380" algn="l">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20015" algn="l">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0160"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0160"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6</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8255"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7</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19380" algn="l">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8</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119380" algn="l">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9</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88265" algn="l">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10</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71120" marR="64135" algn="ctr">
                        <a:lnSpc>
                          <a:spcPts val="1195"/>
                        </a:lnSpc>
                        <a:spcAft>
                          <a:spcPts val="0"/>
                        </a:spcAft>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11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499"/>
                    </a:solidFill>
                  </a:tcPr>
                </a:tc>
                <a:tc>
                  <a:txBody>
                    <a:bodyPr/>
                    <a:lstStyle/>
                    <a:p>
                      <a:pPr marL="4445"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4445" marR="112395" algn="r">
                        <a:lnSpc>
                          <a:spcPts val="1195"/>
                        </a:lnSpc>
                        <a:spcAft>
                          <a:spcPts val="0"/>
                        </a:spcAft>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2540"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127000" algn="l">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4</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tc>
                  <a:txBody>
                    <a:bodyPr/>
                    <a:lstStyle/>
                    <a:p>
                      <a:pPr marL="3175" algn="ctr">
                        <a:lnSpc>
                          <a:spcPts val="1195"/>
                        </a:lnSpc>
                      </a:pPr>
                      <a:r>
                        <a:rPr lang="en-US" sz="1100">
                          <a:solidFill>
                            <a:srgbClr val="000000"/>
                          </a:solidFill>
                          <a:effectLst/>
                          <a:latin typeface="Cambria" panose="02040503050406030204" pitchFamily="18" charset="0"/>
                          <a:ea typeface="Cambria" panose="02040503050406030204" pitchFamily="18" charset="0"/>
                          <a:cs typeface="Cambria" panose="02040503050406030204" pitchFamily="18" charset="0"/>
                        </a:rPr>
                        <a:t>5</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ED9"/>
                    </a:solidFill>
                  </a:tcPr>
                </a:tc>
                <a:extLst>
                  <a:ext uri="{0D108BD9-81ED-4DB2-BD59-A6C34878D82A}">
                    <a16:rowId xmlns:a16="http://schemas.microsoft.com/office/drawing/2014/main" val="3275856490"/>
                  </a:ext>
                </a:extLst>
              </a:tr>
              <a:tr h="350308">
                <a:tc>
                  <a:txBody>
                    <a:bodyPr/>
                    <a:lstStyle/>
                    <a:p>
                      <a:pPr marL="69850" algn="l">
                        <a:lnSpc>
                          <a:spcPts val="1155"/>
                        </a:lnSpc>
                      </a:pPr>
                      <a:r>
                        <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4"/>
                    </a:solidFill>
                  </a:tcPr>
                </a:tc>
                <a:tc>
                  <a:txBody>
                    <a:bodyPr/>
                    <a:lstStyle/>
                    <a:p>
                      <a:pPr marL="7620"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985" algn="l">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2395" algn="r">
                        <a:lnSpc>
                          <a:spcPts val="1275"/>
                        </a:lnSpc>
                        <a:spcAft>
                          <a:spcPts val="0"/>
                        </a:spcAft>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7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0130476"/>
                  </a:ext>
                </a:extLst>
              </a:tr>
              <a:tr h="353883">
                <a:tc>
                  <a:txBody>
                    <a:bodyPr/>
                    <a:lstStyle/>
                    <a:p>
                      <a:pPr marL="69850" algn="l">
                        <a:lnSpc>
                          <a:spcPts val="1170"/>
                        </a:lnSpc>
                      </a:pPr>
                      <a:r>
                        <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CO2</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4"/>
                    </a:solidFill>
                  </a:tcPr>
                </a:tc>
                <a:tc>
                  <a:txBody>
                    <a:bodyPr/>
                    <a:lstStyle/>
                    <a:p>
                      <a:pPr marL="762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01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2395" algn="r">
                        <a:lnSpc>
                          <a:spcPts val="1285"/>
                        </a:lnSpc>
                        <a:spcAft>
                          <a:spcPts val="0"/>
                        </a:spcAft>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684890"/>
                  </a:ext>
                </a:extLst>
              </a:tr>
              <a:tr h="353883">
                <a:tc>
                  <a:txBody>
                    <a:bodyPr/>
                    <a:lstStyle/>
                    <a:p>
                      <a:pPr marL="69850" algn="l">
                        <a:lnSpc>
                          <a:spcPts val="1170"/>
                        </a:lnSpc>
                      </a:pPr>
                      <a:r>
                        <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CO3</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4"/>
                    </a:solidFill>
                  </a:tcPr>
                </a:tc>
                <a:tc>
                  <a:txBody>
                    <a:bodyPr/>
                    <a:lstStyle/>
                    <a:p>
                      <a:pPr marL="762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01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8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2395" algn="r">
                        <a:lnSpc>
                          <a:spcPts val="1285"/>
                        </a:lnSpc>
                        <a:spcAft>
                          <a:spcPts val="0"/>
                        </a:spcAft>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3234493"/>
                  </a:ext>
                </a:extLst>
              </a:tr>
              <a:tr h="353883">
                <a:tc>
                  <a:txBody>
                    <a:bodyPr/>
                    <a:lstStyle/>
                    <a:p>
                      <a:pPr marL="69850" algn="l">
                        <a:lnSpc>
                          <a:spcPts val="1170"/>
                        </a:lnSpc>
                      </a:pPr>
                      <a:r>
                        <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CO4</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4"/>
                    </a:solidFill>
                  </a:tcPr>
                </a:tc>
                <a:tc>
                  <a:txBody>
                    <a:bodyPr/>
                    <a:lstStyle/>
                    <a:p>
                      <a:pPr marL="762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01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3</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2395" algn="r">
                        <a:lnSpc>
                          <a:spcPts val="1285"/>
                        </a:lnSpc>
                        <a:spcAft>
                          <a:spcPts val="0"/>
                        </a:spcAft>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17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2</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5"/>
                        </a:lnSpc>
                      </a:pPr>
                      <a:r>
                        <a:rPr lang="en-US" sz="1100">
                          <a:effectLst/>
                          <a:latin typeface="Cambria" panose="02040503050406030204" pitchFamily="18" charset="0"/>
                          <a:ea typeface="Cambria" panose="02040503050406030204" pitchFamily="18" charset="0"/>
                          <a:cs typeface="Cambria" panose="02040503050406030204" pitchFamily="18" charset="0"/>
                        </a:rPr>
                        <a:t>1</a:t>
                      </a:r>
                      <a:endParaRPr lang="en-GB" sz="110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794036"/>
                  </a:ext>
                </a:extLst>
              </a:tr>
              <a:tr h="353883">
                <a:tc>
                  <a:txBody>
                    <a:bodyPr/>
                    <a:lstStyle/>
                    <a:p>
                      <a:pPr marL="69850" algn="l">
                        <a:lnSpc>
                          <a:spcPts val="1170"/>
                        </a:lnSpc>
                      </a:pPr>
                      <a:r>
                        <a:rPr lang="en-US" sz="1000" dirty="0">
                          <a:solidFill>
                            <a:srgbClr val="000000"/>
                          </a:solidFill>
                          <a:effectLst/>
                          <a:latin typeface="Cambria" panose="02040503050406030204" pitchFamily="18" charset="0"/>
                          <a:ea typeface="Cambria" panose="02040503050406030204" pitchFamily="18" charset="0"/>
                          <a:cs typeface="Cambria" panose="02040503050406030204" pitchFamily="18" charset="0"/>
                        </a:rPr>
                        <a:t>CO5</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4"/>
                    </a:solidFill>
                  </a:tcPr>
                </a:tc>
                <a:tc>
                  <a:txBody>
                    <a:bodyPr/>
                    <a:lstStyle/>
                    <a:p>
                      <a:pPr marL="7620"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2</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985"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algn="l">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0015" algn="l">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3</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160"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0795"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3</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255"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2</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3</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algn="l">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6365" algn="l">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2</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3</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marR="112395" algn="r">
                        <a:lnSpc>
                          <a:spcPts val="1285"/>
                        </a:lnSpc>
                        <a:spcAft>
                          <a:spcPts val="0"/>
                        </a:spcAft>
                      </a:pPr>
                      <a:r>
                        <a:rPr lang="en-US" sz="1100" dirty="0">
                          <a:effectLst/>
                          <a:latin typeface="Cambria" panose="02040503050406030204" pitchFamily="18" charset="0"/>
                          <a:ea typeface="Cambria" panose="02040503050406030204" pitchFamily="18" charset="0"/>
                          <a:cs typeface="Cambria" panose="02040503050406030204" pitchFamily="18" charset="0"/>
                        </a:rPr>
                        <a:t>2</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40335" algn="l">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1</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445" algn="ctr">
                        <a:lnSpc>
                          <a:spcPts val="1285"/>
                        </a:lnSpc>
                      </a:pPr>
                      <a:r>
                        <a:rPr lang="en-US" sz="1100" dirty="0">
                          <a:effectLst/>
                          <a:latin typeface="Cambria" panose="02040503050406030204" pitchFamily="18" charset="0"/>
                          <a:ea typeface="Cambria" panose="02040503050406030204" pitchFamily="18" charset="0"/>
                          <a:cs typeface="Cambria" panose="02040503050406030204" pitchFamily="18" charset="0"/>
                        </a:rPr>
                        <a:t>2</a:t>
                      </a:r>
                      <a:endParaRPr lang="en-GB" sz="1100" dirty="0">
                        <a:effectLst/>
                        <a:latin typeface="Cambria" panose="02040503050406030204" pitchFamily="18" charset="0"/>
                        <a:ea typeface="Cambria" panose="020405030504060302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1723175"/>
                  </a:ext>
                </a:extLst>
              </a:tr>
            </a:tbl>
          </a:graphicData>
        </a:graphic>
      </p:graphicFrame>
      <p:pic>
        <p:nvPicPr>
          <p:cNvPr id="5" name="Picture 4">
            <a:extLst>
              <a:ext uri="{FF2B5EF4-FFF2-40B4-BE49-F238E27FC236}">
                <a16:creationId xmlns:a16="http://schemas.microsoft.com/office/drawing/2014/main" id="{F064D937-737B-4332-B1D4-F7390154D2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B66A44E0-3824-46FA-82DC-3C1928839953}"/>
              </a:ext>
            </a:extLst>
          </p:cNvPr>
          <p:cNvSpPr>
            <a:spLocks noGrp="1"/>
          </p:cNvSpPr>
          <p:nvPr>
            <p:ph type="sldNum" sz="quarter" idx="12"/>
          </p:nvPr>
        </p:nvSpPr>
        <p:spPr/>
        <p:txBody>
          <a:bodyPr/>
          <a:lstStyle/>
          <a:p>
            <a:fld id="{F5DC1D8F-1766-4421-986C-365EF84AC3BF}" type="slidenum">
              <a:rPr lang="en-US" smtClean="0"/>
              <a:pPr/>
              <a:t>21</a:t>
            </a:fld>
            <a:endParaRPr lang="en-US"/>
          </a:p>
        </p:txBody>
      </p:sp>
    </p:spTree>
    <p:extLst>
      <p:ext uri="{BB962C8B-B14F-4D97-AF65-F5344CB8AC3E}">
        <p14:creationId xmlns:p14="http://schemas.microsoft.com/office/powerpoint/2010/main" val="131214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Popularity Index </a:t>
            </a: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 &amp; II)</a:t>
            </a:r>
            <a:endParaRPr lang="en-IN"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007" t="5851" r="3007" b="6598"/>
          <a:stretch/>
        </p:blipFill>
        <p:spPr>
          <a:xfrm>
            <a:off x="1594104" y="992868"/>
            <a:ext cx="8995664" cy="5531509"/>
          </a:xfrm>
          <a:prstGeom prst="rect">
            <a:avLst/>
          </a:prstGeom>
        </p:spPr>
      </p:pic>
      <p:pic>
        <p:nvPicPr>
          <p:cNvPr id="5" name="Picture 4">
            <a:extLst>
              <a:ext uri="{FF2B5EF4-FFF2-40B4-BE49-F238E27FC236}">
                <a16:creationId xmlns:a16="http://schemas.microsoft.com/office/drawing/2014/main" id="{1C7358D2-BC5D-47DC-97E8-E17748EA4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4DE373FA-BB15-4AB5-B5FC-CC15CE050E46}"/>
              </a:ext>
            </a:extLst>
          </p:cNvPr>
          <p:cNvSpPr>
            <a:spLocks noGrp="1"/>
          </p:cNvSpPr>
          <p:nvPr>
            <p:ph type="sldNum" sz="quarter" idx="12"/>
          </p:nvPr>
        </p:nvSpPr>
        <p:spPr/>
        <p:txBody>
          <a:bodyPr/>
          <a:lstStyle/>
          <a:p>
            <a:fld id="{F5DC1D8F-1766-4421-986C-365EF84AC3BF}" type="slidenum">
              <a:rPr lang="en-US" smtClean="0"/>
              <a:pPr/>
              <a:t>22</a:t>
            </a:fld>
            <a:endParaRPr lang="en-US"/>
          </a:p>
        </p:txBody>
      </p:sp>
    </p:spTree>
    <p:extLst>
      <p:ext uri="{BB962C8B-B14F-4D97-AF65-F5344CB8AC3E}">
        <p14:creationId xmlns:p14="http://schemas.microsoft.com/office/powerpoint/2010/main" val="213058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Courses offered</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4032445561"/>
              </p:ext>
            </p:extLst>
          </p:nvPr>
        </p:nvGraphicFramePr>
        <p:xfrm>
          <a:off x="1843881" y="2316480"/>
          <a:ext cx="8504237" cy="4312920"/>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1023658">
                  <a:extLst>
                    <a:ext uri="{9D8B030D-6E8A-4147-A177-3AD203B41FA5}">
                      <a16:colId xmlns:a16="http://schemas.microsoft.com/office/drawing/2014/main" val="20000"/>
                    </a:ext>
                  </a:extLst>
                </a:gridCol>
                <a:gridCol w="5905720">
                  <a:extLst>
                    <a:ext uri="{9D8B030D-6E8A-4147-A177-3AD203B41FA5}">
                      <a16:colId xmlns:a16="http://schemas.microsoft.com/office/drawing/2014/main" val="20001"/>
                    </a:ext>
                  </a:extLst>
                </a:gridCol>
                <a:gridCol w="1574859">
                  <a:extLst>
                    <a:ext uri="{9D8B030D-6E8A-4147-A177-3AD203B41FA5}">
                      <a16:colId xmlns:a16="http://schemas.microsoft.com/office/drawing/2014/main" val="20002"/>
                    </a:ext>
                  </a:extLst>
                </a:gridCol>
              </a:tblGrid>
              <a:tr h="370840">
                <a:tc>
                  <a:txBody>
                    <a:bodyPr/>
                    <a:lstStyle/>
                    <a:p>
                      <a:r>
                        <a:rPr lang="en-US" dirty="0"/>
                        <a:t>S. No.</a:t>
                      </a:r>
                    </a:p>
                  </a:txBody>
                  <a:tcPr marL="94492" marR="94492"/>
                </a:tc>
                <a:tc>
                  <a:txBody>
                    <a:bodyPr/>
                    <a:lstStyle/>
                    <a:p>
                      <a:pPr algn="ctr"/>
                      <a:r>
                        <a:rPr lang="en-US" dirty="0"/>
                        <a:t>Name of the Course</a:t>
                      </a:r>
                    </a:p>
                  </a:txBody>
                  <a:tcPr marL="94492" marR="94492"/>
                </a:tc>
                <a:tc>
                  <a:txBody>
                    <a:bodyPr/>
                    <a:lstStyle/>
                    <a:p>
                      <a:pPr algn="ctr"/>
                      <a:r>
                        <a:rPr lang="en-US" dirty="0"/>
                        <a:t>Seats</a:t>
                      </a:r>
                    </a:p>
                  </a:txBody>
                  <a:tcPr marL="94492" marR="94492"/>
                </a:tc>
                <a:extLst>
                  <a:ext uri="{0D108BD9-81ED-4DB2-BD59-A6C34878D82A}">
                    <a16:rowId xmlns:a16="http://schemas.microsoft.com/office/drawing/2014/main" val="10000"/>
                  </a:ext>
                </a:extLst>
              </a:tr>
              <a:tr h="370840">
                <a:tc>
                  <a:txBody>
                    <a:bodyPr/>
                    <a:lstStyle/>
                    <a:p>
                      <a:pPr algn="ctr"/>
                      <a:r>
                        <a:rPr lang="en-US" sz="1800" dirty="0"/>
                        <a:t>1.</a:t>
                      </a:r>
                    </a:p>
                  </a:txBody>
                  <a:tcPr marL="94492" marR="94492"/>
                </a:tc>
                <a:tc>
                  <a:txBody>
                    <a:bodyPr/>
                    <a:lstStyle/>
                    <a:p>
                      <a:r>
                        <a:rPr lang="en-US" sz="1600" dirty="0"/>
                        <a:t>Ph D in Geology (Ordinance 45)</a:t>
                      </a:r>
                    </a:p>
                  </a:txBody>
                  <a:tcPr marL="94492" marR="94492"/>
                </a:tc>
                <a:tc>
                  <a:txBody>
                    <a:bodyPr/>
                    <a:lstStyle/>
                    <a:p>
                      <a:pPr algn="ctr"/>
                      <a:r>
                        <a:rPr lang="en-US" sz="1600" dirty="0"/>
                        <a:t>As per rule</a:t>
                      </a:r>
                    </a:p>
                  </a:txBody>
                  <a:tcPr marL="94492" marR="94492"/>
                </a:tc>
                <a:extLst>
                  <a:ext uri="{0D108BD9-81ED-4DB2-BD59-A6C34878D82A}">
                    <a16:rowId xmlns:a16="http://schemas.microsoft.com/office/drawing/2014/main" val="10001"/>
                  </a:ext>
                </a:extLst>
              </a:tr>
              <a:tr h="370840">
                <a:tc>
                  <a:txBody>
                    <a:bodyPr/>
                    <a:lstStyle/>
                    <a:p>
                      <a:pPr algn="ctr"/>
                      <a:r>
                        <a:rPr lang="en-US" sz="1800" dirty="0"/>
                        <a:t>2.</a:t>
                      </a:r>
                    </a:p>
                  </a:txBody>
                  <a:tcPr marL="94492" marR="94492"/>
                </a:tc>
                <a:tc>
                  <a:txBody>
                    <a:bodyPr/>
                    <a:lstStyle/>
                    <a:p>
                      <a:r>
                        <a:rPr lang="en-US" sz="1600" dirty="0"/>
                        <a:t>M Sc in Geology (Ordinance 170)</a:t>
                      </a:r>
                    </a:p>
                  </a:txBody>
                  <a:tcPr marL="94492" marR="94492"/>
                </a:tc>
                <a:tc>
                  <a:txBody>
                    <a:bodyPr/>
                    <a:lstStyle/>
                    <a:p>
                      <a:pPr algn="ctr"/>
                      <a:r>
                        <a:rPr lang="en-US" sz="1600" dirty="0"/>
                        <a:t>16</a:t>
                      </a:r>
                    </a:p>
                  </a:txBody>
                  <a:tcPr marL="94492" marR="94492"/>
                </a:tc>
                <a:extLst>
                  <a:ext uri="{0D108BD9-81ED-4DB2-BD59-A6C34878D82A}">
                    <a16:rowId xmlns:a16="http://schemas.microsoft.com/office/drawing/2014/main" val="10002"/>
                  </a:ext>
                </a:extLst>
              </a:tr>
              <a:tr h="370840">
                <a:tc>
                  <a:txBody>
                    <a:bodyPr/>
                    <a:lstStyle/>
                    <a:p>
                      <a:pPr algn="ctr"/>
                      <a:r>
                        <a:rPr lang="en-US" sz="1800" dirty="0"/>
                        <a:t>3.</a:t>
                      </a:r>
                    </a:p>
                  </a:txBody>
                  <a:tcPr marL="94492" marR="94492"/>
                </a:tc>
                <a:tc>
                  <a:txBody>
                    <a:bodyPr/>
                    <a:lstStyle/>
                    <a:p>
                      <a:r>
                        <a:rPr lang="en-US" sz="1600" dirty="0"/>
                        <a:t>PG Diploma in Remote Sensing &amp; GIS (Ordinance 161)</a:t>
                      </a:r>
                    </a:p>
                    <a:p>
                      <a:r>
                        <a:rPr lang="en-US" sz="1600" dirty="0"/>
                        <a:t>MoU with CCOST, Raipur</a:t>
                      </a:r>
                    </a:p>
                  </a:txBody>
                  <a:tcPr marL="94492" marR="94492"/>
                </a:tc>
                <a:tc>
                  <a:txBody>
                    <a:bodyPr/>
                    <a:lstStyle/>
                    <a:p>
                      <a:pPr algn="ctr"/>
                      <a:r>
                        <a:rPr lang="en-US" sz="1600" dirty="0"/>
                        <a:t>10</a:t>
                      </a:r>
                    </a:p>
                  </a:txBody>
                  <a:tcPr marL="94492" marR="94492"/>
                </a:tc>
                <a:extLst>
                  <a:ext uri="{0D108BD9-81ED-4DB2-BD59-A6C34878D82A}">
                    <a16:rowId xmlns:a16="http://schemas.microsoft.com/office/drawing/2014/main" val="10003"/>
                  </a:ext>
                </a:extLst>
              </a:tr>
              <a:tr h="370840">
                <a:tc>
                  <a:txBody>
                    <a:bodyPr/>
                    <a:lstStyle/>
                    <a:p>
                      <a:pPr algn="ctr"/>
                      <a:r>
                        <a:rPr lang="en-US" sz="1800" dirty="0"/>
                        <a:t>4.</a:t>
                      </a:r>
                    </a:p>
                  </a:txBody>
                  <a:tcPr marL="94492" marR="94492"/>
                </a:tc>
                <a:tc>
                  <a:txBody>
                    <a:bodyPr/>
                    <a:lstStyle/>
                    <a:p>
                      <a:r>
                        <a:rPr lang="en-US" sz="1600" dirty="0"/>
                        <a:t>PG Diploma in Applied Hydrogeology (Ordinance 194)</a:t>
                      </a:r>
                    </a:p>
                    <a:p>
                      <a:r>
                        <a:rPr lang="en-US" sz="1600" dirty="0"/>
                        <a:t>MoU with CGWB, Raipur</a:t>
                      </a:r>
                    </a:p>
                  </a:txBody>
                  <a:tcPr marL="94492" marR="94492"/>
                </a:tc>
                <a:tc>
                  <a:txBody>
                    <a:bodyPr/>
                    <a:lstStyle/>
                    <a:p>
                      <a:pPr algn="ctr"/>
                      <a:r>
                        <a:rPr lang="en-US" sz="1600" dirty="0"/>
                        <a:t>10</a:t>
                      </a:r>
                    </a:p>
                  </a:txBody>
                  <a:tcPr marL="94492" marR="94492"/>
                </a:tc>
                <a:extLst>
                  <a:ext uri="{0D108BD9-81ED-4DB2-BD59-A6C34878D82A}">
                    <a16:rowId xmlns:a16="http://schemas.microsoft.com/office/drawing/2014/main" val="10004"/>
                  </a:ext>
                </a:extLst>
              </a:tr>
              <a:tr h="370840">
                <a:tc>
                  <a:txBody>
                    <a:bodyPr/>
                    <a:lstStyle/>
                    <a:p>
                      <a:pPr algn="ctr"/>
                      <a:r>
                        <a:rPr lang="en-US" sz="1800" dirty="0"/>
                        <a:t>5.</a:t>
                      </a:r>
                    </a:p>
                  </a:txBody>
                  <a:tcPr marL="94492" marR="94492"/>
                </a:tc>
                <a:tc>
                  <a:txBody>
                    <a:bodyPr/>
                    <a:lstStyle/>
                    <a:p>
                      <a:r>
                        <a:rPr lang="en-US" sz="1600" dirty="0"/>
                        <a:t>B Voc in Gem &amp; Jewellery Industry Professional </a:t>
                      </a:r>
                    </a:p>
                    <a:p>
                      <a:r>
                        <a:rPr lang="en-US" sz="1600" dirty="0"/>
                        <a:t>(Ordinance 188) Multiple Entry – Exit Model</a:t>
                      </a:r>
                    </a:p>
                  </a:txBody>
                  <a:tcPr marL="94492" marR="94492"/>
                </a:tc>
                <a:tc>
                  <a:txBody>
                    <a:bodyPr/>
                    <a:lstStyle/>
                    <a:p>
                      <a:pPr algn="ctr"/>
                      <a:r>
                        <a:rPr lang="en-US" sz="1600" dirty="0"/>
                        <a:t>20</a:t>
                      </a:r>
                    </a:p>
                  </a:txBody>
                  <a:tcPr marL="94492" marR="94492"/>
                </a:tc>
                <a:extLst>
                  <a:ext uri="{0D108BD9-81ED-4DB2-BD59-A6C34878D82A}">
                    <a16:rowId xmlns:a16="http://schemas.microsoft.com/office/drawing/2014/main" val="10005"/>
                  </a:ext>
                </a:extLst>
              </a:tr>
              <a:tr h="370840">
                <a:tc>
                  <a:txBody>
                    <a:bodyPr/>
                    <a:lstStyle/>
                    <a:p>
                      <a:pPr algn="r"/>
                      <a:r>
                        <a:rPr lang="en-US" sz="1800" dirty="0"/>
                        <a:t>5a.</a:t>
                      </a:r>
                    </a:p>
                  </a:txBody>
                  <a:tcPr marL="94492" marR="94492"/>
                </a:tc>
                <a:tc>
                  <a:txBody>
                    <a:bodyPr/>
                    <a:lstStyle/>
                    <a:p>
                      <a:pPr algn="r"/>
                      <a:r>
                        <a:rPr lang="en-US" sz="1600" dirty="0"/>
                        <a:t>Diploma</a:t>
                      </a:r>
                      <a:r>
                        <a:rPr lang="en-US" sz="1600" baseline="0" dirty="0"/>
                        <a:t> in Gem Identification &amp; Grading</a:t>
                      </a:r>
                      <a:endParaRPr lang="en-US" sz="1600" dirty="0"/>
                    </a:p>
                  </a:txBody>
                  <a:tcPr marL="94492" marR="94492"/>
                </a:tc>
                <a:tc>
                  <a:txBody>
                    <a:bodyPr/>
                    <a:lstStyle/>
                    <a:p>
                      <a:pPr algn="just"/>
                      <a:r>
                        <a:rPr lang="en-US" sz="1050" dirty="0"/>
                        <a:t>If the student chooses to leave after successfully completing 2 Semester</a:t>
                      </a:r>
                    </a:p>
                  </a:txBody>
                  <a:tcPr marL="94492" marR="94492"/>
                </a:tc>
                <a:extLst>
                  <a:ext uri="{0D108BD9-81ED-4DB2-BD59-A6C34878D82A}">
                    <a16:rowId xmlns:a16="http://schemas.microsoft.com/office/drawing/2014/main" val="10006"/>
                  </a:ext>
                </a:extLst>
              </a:tr>
              <a:tr h="370840">
                <a:tc>
                  <a:txBody>
                    <a:bodyPr/>
                    <a:lstStyle/>
                    <a:p>
                      <a:pPr algn="r"/>
                      <a:r>
                        <a:rPr lang="en-US" sz="1800" dirty="0"/>
                        <a:t>5b.</a:t>
                      </a:r>
                    </a:p>
                  </a:txBody>
                  <a:tcPr marL="94492" marR="94492"/>
                </a:tc>
                <a:tc>
                  <a:txBody>
                    <a:bodyPr/>
                    <a:lstStyle/>
                    <a:p>
                      <a:pPr algn="r"/>
                      <a:r>
                        <a:rPr lang="en-US" sz="1600" dirty="0"/>
                        <a:t>Advanced Diploma in Gem Cutting &amp; Polishing and Jewellery Designing</a:t>
                      </a:r>
                    </a:p>
                  </a:txBody>
                  <a:tcPr marL="94492" marR="94492"/>
                </a:tc>
                <a:tc>
                  <a:txBody>
                    <a:bodyPr/>
                    <a:lstStyle/>
                    <a:p>
                      <a:pPr algn="just"/>
                      <a:r>
                        <a:rPr lang="en-US" sz="1050" dirty="0"/>
                        <a:t>If the student chooses to leave after successfully completing 4 Semester</a:t>
                      </a:r>
                    </a:p>
                  </a:txBody>
                  <a:tcPr marL="94492" marR="94492"/>
                </a:tc>
                <a:extLst>
                  <a:ext uri="{0D108BD9-81ED-4DB2-BD59-A6C34878D82A}">
                    <a16:rowId xmlns:a16="http://schemas.microsoft.com/office/drawing/2014/main" val="10007"/>
                  </a:ext>
                </a:extLst>
              </a:tr>
            </a:tbl>
          </a:graphicData>
        </a:graphic>
      </p:graphicFrame>
      <p:sp>
        <p:nvSpPr>
          <p:cNvPr id="3" name="TextBox 2">
            <a:extLst>
              <a:ext uri="{FF2B5EF4-FFF2-40B4-BE49-F238E27FC236}">
                <a16:creationId xmlns:a16="http://schemas.microsoft.com/office/drawing/2014/main" id="{ED691E0F-6EB0-469F-B13B-79886D98AE17}"/>
              </a:ext>
            </a:extLst>
          </p:cNvPr>
          <p:cNvSpPr txBox="1"/>
          <p:nvPr/>
        </p:nvSpPr>
        <p:spPr>
          <a:xfrm>
            <a:off x="402336" y="1524000"/>
            <a:ext cx="11379200" cy="584775"/>
          </a:xfrm>
          <a:prstGeom prst="rect">
            <a:avLst/>
          </a:prstGeom>
          <a:solidFill>
            <a:schemeClr val="accent1">
              <a:lumMod val="20000"/>
              <a:lumOff val="80000"/>
            </a:schemeClr>
          </a:solidFill>
          <a:effectLst>
            <a:outerShdw blurRad="50800" dist="38100" dir="8100000" algn="tr" rotWithShape="0">
              <a:prstClr val="black">
                <a:alpha val="40000"/>
              </a:prstClr>
            </a:outerShdw>
          </a:effectLst>
        </p:spPr>
        <p:txBody>
          <a:bodyPr wrap="square" rtlCol="0">
            <a:spAutoFit/>
          </a:bodyPr>
          <a:lstStyle/>
          <a:p>
            <a:pPr algn="ctr"/>
            <a:r>
              <a:rPr lang="en-GB" sz="1600" dirty="0">
                <a:solidFill>
                  <a:schemeClr val="accent1">
                    <a:lumMod val="75000"/>
                  </a:schemeClr>
                </a:solidFill>
                <a:latin typeface="Times New Roman" panose="02020603050405020304" pitchFamily="18" charset="0"/>
                <a:cs typeface="Times New Roman" panose="02020603050405020304" pitchFamily="18" charset="0"/>
              </a:rPr>
              <a:t>All the </a:t>
            </a:r>
            <a:r>
              <a:rPr lang="en-GB" sz="1600" dirty="0" err="1">
                <a:solidFill>
                  <a:schemeClr val="accent1">
                    <a:lumMod val="75000"/>
                  </a:schemeClr>
                </a:solidFill>
                <a:latin typeface="Times New Roman" panose="02020603050405020304" pitchFamily="18" charset="0"/>
                <a:cs typeface="Times New Roman" panose="02020603050405020304" pitchFamily="18" charset="0"/>
              </a:rPr>
              <a:t>Syllabii</a:t>
            </a:r>
            <a:r>
              <a:rPr lang="en-GB" sz="1600" dirty="0">
                <a:solidFill>
                  <a:schemeClr val="accent1">
                    <a:lumMod val="75000"/>
                  </a:schemeClr>
                </a:solidFill>
                <a:latin typeface="Times New Roman" panose="02020603050405020304" pitchFamily="18" charset="0"/>
                <a:cs typeface="Times New Roman" panose="02020603050405020304" pitchFamily="18" charset="0"/>
              </a:rPr>
              <a:t> has been framed as per NEP 2020 incorporating generic elective, Skill Enhancement, Indian Knowledge System and Internship Program. The curriculum is aligned with Criteria I and 3.3.1.</a:t>
            </a:r>
          </a:p>
        </p:txBody>
      </p:sp>
      <p:pic>
        <p:nvPicPr>
          <p:cNvPr id="6" name="Picture 5">
            <a:extLst>
              <a:ext uri="{FF2B5EF4-FFF2-40B4-BE49-F238E27FC236}">
                <a16:creationId xmlns:a16="http://schemas.microsoft.com/office/drawing/2014/main" id="{ADF1A49A-99B1-4578-B9D7-915C1E005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5" name="Slide Number Placeholder 4">
            <a:extLst>
              <a:ext uri="{FF2B5EF4-FFF2-40B4-BE49-F238E27FC236}">
                <a16:creationId xmlns:a16="http://schemas.microsoft.com/office/drawing/2014/main" id="{49277790-558C-4BCC-AFE9-F30D430849E3}"/>
              </a:ext>
            </a:extLst>
          </p:cNvPr>
          <p:cNvSpPr>
            <a:spLocks noGrp="1"/>
          </p:cNvSpPr>
          <p:nvPr>
            <p:ph type="sldNum" sz="quarter" idx="12"/>
          </p:nvPr>
        </p:nvSpPr>
        <p:spPr/>
        <p:txBody>
          <a:bodyPr/>
          <a:lstStyle/>
          <a:p>
            <a:fld id="{F5DC1D8F-1766-4421-986C-365EF84AC3BF}"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59AB-ACD2-40B0-BD30-9D2922DEDF66}"/>
              </a:ext>
            </a:extLst>
          </p:cNvPr>
          <p:cNvSpPr>
            <a:spLocks noGrp="1"/>
          </p:cNvSpPr>
          <p:nvPr>
            <p:ph type="title"/>
          </p:nvPr>
        </p:nvSpPr>
        <p:spPr>
          <a:xfrm>
            <a:off x="402336" y="381000"/>
            <a:ext cx="11379200" cy="758952"/>
          </a:xfrm>
        </p:spPr>
        <p:txBody>
          <a:bodyPr>
            <a:normAutofit fontScale="90000"/>
          </a:bodyPr>
          <a:lstStyle/>
          <a:p>
            <a:r>
              <a:rPr lang="en-GB" dirty="0"/>
              <a:t>Employability</a:t>
            </a:r>
            <a:br>
              <a:rPr lang="en-GB" dirty="0"/>
            </a:br>
            <a:r>
              <a:rPr kumimoji="0" lang="en-GB" sz="1600" b="0" i="0" u="none" strike="noStrike" kern="1200" cap="none" spc="0" normalizeH="0" baseline="0" noProof="0" dirty="0">
                <a:ln>
                  <a:noFill/>
                </a:ln>
                <a:solidFill>
                  <a:srgbClr val="D16349">
                    <a:lumMod val="75000"/>
                  </a:srgbClr>
                </a:solidFill>
                <a:effectLst/>
                <a:uLnTx/>
                <a:uFillTx/>
                <a:latin typeface="Times New Roman" panose="02020603050405020304" pitchFamily="18" charset="0"/>
                <a:ea typeface="+mn-ea"/>
                <a:cs typeface="Times New Roman" panose="02020603050405020304" pitchFamily="18" charset="0"/>
              </a:rPr>
              <a:t>The curriculum is aligned with Criteria I and 3.3.1.</a:t>
            </a:r>
            <a:r>
              <a:rPr lang="en-GB" dirty="0"/>
              <a:t> </a:t>
            </a:r>
            <a:endParaRPr lang="en-IN" dirty="0"/>
          </a:p>
        </p:txBody>
      </p:sp>
      <p:sp>
        <p:nvSpPr>
          <p:cNvPr id="3" name="Slide Number Placeholder 2">
            <a:extLst>
              <a:ext uri="{FF2B5EF4-FFF2-40B4-BE49-F238E27FC236}">
                <a16:creationId xmlns:a16="http://schemas.microsoft.com/office/drawing/2014/main" id="{65CB26A8-81B0-43CA-B8EE-AD74A022E1B2}"/>
              </a:ext>
            </a:extLst>
          </p:cNvPr>
          <p:cNvSpPr>
            <a:spLocks noGrp="1"/>
          </p:cNvSpPr>
          <p:nvPr>
            <p:ph type="sldNum" sz="quarter" idx="12"/>
          </p:nvPr>
        </p:nvSpPr>
        <p:spPr/>
        <p:txBody>
          <a:bodyPr/>
          <a:lstStyle/>
          <a:p>
            <a:fld id="{F5DC1D8F-1766-4421-986C-365EF84AC3BF}" type="slidenum">
              <a:rPr lang="en-US" smtClean="0"/>
              <a:pPr/>
              <a:t>4</a:t>
            </a:fld>
            <a:endParaRPr lang="en-US"/>
          </a:p>
        </p:txBody>
      </p:sp>
      <p:sp>
        <p:nvSpPr>
          <p:cNvPr id="7" name="TextBox 6">
            <a:extLst>
              <a:ext uri="{FF2B5EF4-FFF2-40B4-BE49-F238E27FC236}">
                <a16:creationId xmlns:a16="http://schemas.microsoft.com/office/drawing/2014/main" id="{FB8E9D3A-ED69-4B59-933B-6A5F52440452}"/>
              </a:ext>
            </a:extLst>
          </p:cNvPr>
          <p:cNvSpPr txBox="1"/>
          <p:nvPr/>
        </p:nvSpPr>
        <p:spPr>
          <a:xfrm>
            <a:off x="402336" y="1752600"/>
            <a:ext cx="6022848" cy="2123658"/>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GB" sz="2400" dirty="0">
                <a:solidFill>
                  <a:schemeClr val="accent5">
                    <a:lumMod val="50000"/>
                  </a:schemeClr>
                </a:solidFill>
              </a:rPr>
              <a:t>MSc (Geology)</a:t>
            </a:r>
          </a:p>
          <a:p>
            <a:pPr algn="just"/>
            <a:r>
              <a:rPr lang="en-GB" dirty="0">
                <a:solidFill>
                  <a:schemeClr val="accent5">
                    <a:lumMod val="75000"/>
                  </a:schemeClr>
                </a:solidFill>
              </a:rPr>
              <a:t>Strong employability prospects across diverse sectors including government, private corporations, and academia. The alumni find roles in environmental consulting, resource management, engineering, environmental protection and infrastructure development.</a:t>
            </a:r>
          </a:p>
        </p:txBody>
      </p:sp>
      <p:sp>
        <p:nvSpPr>
          <p:cNvPr id="9" name="TextBox 8">
            <a:extLst>
              <a:ext uri="{FF2B5EF4-FFF2-40B4-BE49-F238E27FC236}">
                <a16:creationId xmlns:a16="http://schemas.microsoft.com/office/drawing/2014/main" id="{B778BCED-F268-488A-91F7-55C3A86A37BB}"/>
              </a:ext>
            </a:extLst>
          </p:cNvPr>
          <p:cNvSpPr txBox="1"/>
          <p:nvPr/>
        </p:nvSpPr>
        <p:spPr>
          <a:xfrm>
            <a:off x="381000" y="5108138"/>
            <a:ext cx="11248136" cy="1292662"/>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IN" sz="2400" dirty="0">
                <a:solidFill>
                  <a:schemeClr val="accent5">
                    <a:lumMod val="50000"/>
                  </a:schemeClr>
                </a:solidFill>
              </a:rPr>
              <a:t>PG Diploma in Applied Hydrogeology</a:t>
            </a:r>
          </a:p>
          <a:p>
            <a:pPr algn="just"/>
            <a:r>
              <a:rPr lang="en-GB" dirty="0">
                <a:solidFill>
                  <a:schemeClr val="accent5">
                    <a:lumMod val="75000"/>
                  </a:schemeClr>
                </a:solidFill>
              </a:rPr>
              <a:t>Hydrogeologists play a crucial role in addressing challenges like sustainable water supply, environmental protection, and climate change. Their skills are sought after in various areas, including environmental consulting, government agencies, and research institutions.</a:t>
            </a:r>
            <a:endParaRPr lang="en-IN" dirty="0">
              <a:solidFill>
                <a:schemeClr val="accent5">
                  <a:lumMod val="75000"/>
                </a:schemeClr>
              </a:solidFill>
            </a:endParaRPr>
          </a:p>
        </p:txBody>
      </p:sp>
      <p:sp>
        <p:nvSpPr>
          <p:cNvPr id="8" name="TextBox 7">
            <a:extLst>
              <a:ext uri="{FF2B5EF4-FFF2-40B4-BE49-F238E27FC236}">
                <a16:creationId xmlns:a16="http://schemas.microsoft.com/office/drawing/2014/main" id="{3B67A21A-00C1-49AC-B25B-8467396FBAC4}"/>
              </a:ext>
            </a:extLst>
          </p:cNvPr>
          <p:cNvSpPr txBox="1"/>
          <p:nvPr/>
        </p:nvSpPr>
        <p:spPr>
          <a:xfrm>
            <a:off x="6553200" y="1755338"/>
            <a:ext cx="5152136" cy="3046988"/>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just"/>
            <a:r>
              <a:rPr lang="en-IN" sz="2400" dirty="0" err="1">
                <a:solidFill>
                  <a:schemeClr val="accent5">
                    <a:lumMod val="50000"/>
                  </a:schemeClr>
                </a:solidFill>
              </a:rPr>
              <a:t>BVoc</a:t>
            </a:r>
            <a:r>
              <a:rPr lang="en-IN" sz="2400" dirty="0">
                <a:solidFill>
                  <a:schemeClr val="accent5">
                    <a:lumMod val="50000"/>
                  </a:schemeClr>
                </a:solidFill>
              </a:rPr>
              <a:t> (Gem &amp; Jewellery Industry Professional)</a:t>
            </a:r>
          </a:p>
          <a:p>
            <a:pPr algn="just"/>
            <a:r>
              <a:rPr lang="en-GB" dirty="0">
                <a:solidFill>
                  <a:schemeClr val="accent5">
                    <a:lumMod val="75000"/>
                  </a:schemeClr>
                </a:solidFill>
              </a:rPr>
              <a:t>India is world’s leading diamond cutting and polishing hub. It contributes 60% of global diamond trade and accounts for 6% of GDP. The demand of skilled manpower is increasing. This skill development course offers opportunities in divers areas viz. Grading &amp; Evaluation, Lapidary Industry, Gem Testing Laboratories, Sales &amp; Store Management and to be an </a:t>
            </a:r>
            <a:r>
              <a:rPr lang="en-GB" dirty="0" err="1">
                <a:solidFill>
                  <a:schemeClr val="accent5">
                    <a:lumMod val="75000"/>
                  </a:schemeClr>
                </a:solidFill>
              </a:rPr>
              <a:t>Entreprenure</a:t>
            </a:r>
            <a:r>
              <a:rPr lang="en-GB" dirty="0">
                <a:solidFill>
                  <a:schemeClr val="accent5">
                    <a:lumMod val="75000"/>
                  </a:schemeClr>
                </a:solidFill>
              </a:rPr>
              <a:t>.</a:t>
            </a:r>
            <a:endParaRPr lang="en-IN" dirty="0">
              <a:solidFill>
                <a:schemeClr val="accent5">
                  <a:lumMod val="75000"/>
                </a:schemeClr>
              </a:solidFill>
            </a:endParaRPr>
          </a:p>
        </p:txBody>
      </p:sp>
      <p:sp>
        <p:nvSpPr>
          <p:cNvPr id="11" name="TextBox 10">
            <a:extLst>
              <a:ext uri="{FF2B5EF4-FFF2-40B4-BE49-F238E27FC236}">
                <a16:creationId xmlns:a16="http://schemas.microsoft.com/office/drawing/2014/main" id="{840DCF7C-02D7-4C1E-8D7B-17DDB1E8268F}"/>
              </a:ext>
            </a:extLst>
          </p:cNvPr>
          <p:cNvSpPr txBox="1"/>
          <p:nvPr/>
        </p:nvSpPr>
        <p:spPr>
          <a:xfrm>
            <a:off x="402336" y="3984366"/>
            <a:ext cx="6022848" cy="1015663"/>
          </a:xfrm>
          <a:prstGeom prst="rect">
            <a:avLst/>
          </a:prstGeom>
          <a:solidFill>
            <a:schemeClr val="bg1">
              <a:lumMod val="95000"/>
            </a:schemeClr>
          </a:solidFill>
          <a:ln>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just"/>
            <a:r>
              <a:rPr lang="en-GB" sz="2400" dirty="0">
                <a:solidFill>
                  <a:schemeClr val="accent5">
                    <a:lumMod val="50000"/>
                  </a:schemeClr>
                </a:solidFill>
              </a:rPr>
              <a:t>PG Diploma in RS &amp; GIS</a:t>
            </a:r>
          </a:p>
          <a:p>
            <a:pPr algn="just"/>
            <a:r>
              <a:rPr lang="en-IN" dirty="0">
                <a:solidFill>
                  <a:schemeClr val="accent5">
                    <a:lumMod val="75000"/>
                  </a:schemeClr>
                </a:solidFill>
              </a:rPr>
              <a:t>Diverse opportunities as Application Expert for GIS Analyst and Image Processing. </a:t>
            </a:r>
          </a:p>
        </p:txBody>
      </p:sp>
    </p:spTree>
    <p:extLst>
      <p:ext uri="{BB962C8B-B14F-4D97-AF65-F5344CB8AC3E}">
        <p14:creationId xmlns:p14="http://schemas.microsoft.com/office/powerpoint/2010/main" val="313135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Enrolment Statistics</a:t>
            </a:r>
          </a:p>
        </p:txBody>
      </p:sp>
      <p:graphicFrame>
        <p:nvGraphicFramePr>
          <p:cNvPr id="7" name="Chart 6"/>
          <p:cNvGraphicFramePr/>
          <p:nvPr>
            <p:extLst>
              <p:ext uri="{D42A27DB-BD31-4B8C-83A1-F6EECF244321}">
                <p14:modId xmlns:p14="http://schemas.microsoft.com/office/powerpoint/2010/main" val="3662580930"/>
              </p:ext>
            </p:extLst>
          </p:nvPr>
        </p:nvGraphicFramePr>
        <p:xfrm>
          <a:off x="6476999" y="1676400"/>
          <a:ext cx="3759201" cy="228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p:cNvGraphicFramePr>
            <a:graphicFrameLocks noGrp="1"/>
          </p:cNvGraphicFramePr>
          <p:nvPr/>
        </p:nvGraphicFramePr>
        <p:xfrm>
          <a:off x="2286000" y="1219200"/>
          <a:ext cx="3200400" cy="37084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20000"/>
                    </a:ext>
                  </a:extLst>
                </a:gridCol>
              </a:tblGrid>
              <a:tr h="370840">
                <a:tc>
                  <a:txBody>
                    <a:bodyPr/>
                    <a:lstStyle/>
                    <a:p>
                      <a:pPr algn="ctr"/>
                      <a:r>
                        <a:rPr lang="en-US" dirty="0"/>
                        <a:t>MSc (Geology)</a:t>
                      </a:r>
                    </a:p>
                  </a:txBody>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6705600" y="1219200"/>
          <a:ext cx="2971800" cy="64008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20000"/>
                    </a:ext>
                  </a:extLst>
                </a:gridCol>
              </a:tblGrid>
              <a:tr h="370840">
                <a:tc>
                  <a:txBody>
                    <a:bodyPr/>
                    <a:lstStyle/>
                    <a:p>
                      <a:pPr algn="ctr"/>
                      <a:r>
                        <a:rPr lang="en-US" dirty="0"/>
                        <a:t>PG Diploma in RS &amp; GIS</a:t>
                      </a:r>
                    </a:p>
                  </a:txBody>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078969424"/>
              </p:ext>
            </p:extLst>
          </p:nvPr>
        </p:nvGraphicFramePr>
        <p:xfrm>
          <a:off x="3505200" y="4267200"/>
          <a:ext cx="4876800" cy="64008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20000"/>
                    </a:ext>
                  </a:extLst>
                </a:gridCol>
              </a:tblGrid>
              <a:tr h="370840">
                <a:tc>
                  <a:txBody>
                    <a:bodyPr/>
                    <a:lstStyle/>
                    <a:p>
                      <a:pPr algn="ctr"/>
                      <a:r>
                        <a:rPr lang="en-US" dirty="0"/>
                        <a:t>B.Voc (Gem &amp; Jewellery Industry Professional)</a:t>
                      </a:r>
                    </a:p>
                  </a:txBody>
                  <a:tcPr/>
                </a:tc>
                <a:extLst>
                  <a:ext uri="{0D108BD9-81ED-4DB2-BD59-A6C34878D82A}">
                    <a16:rowId xmlns:a16="http://schemas.microsoft.com/office/drawing/2014/main" val="10000"/>
                  </a:ext>
                </a:extLst>
              </a:tr>
            </a:tbl>
          </a:graphicData>
        </a:graphic>
      </p:graphicFrame>
      <p:graphicFrame>
        <p:nvGraphicFramePr>
          <p:cNvPr id="5" name="Chart 4">
            <a:extLst>
              <a:ext uri="{FF2B5EF4-FFF2-40B4-BE49-F238E27FC236}">
                <a16:creationId xmlns:a16="http://schemas.microsoft.com/office/drawing/2014/main" id="{FBC6055E-8045-44E8-918D-57F4C99433BD}"/>
              </a:ext>
            </a:extLst>
          </p:cNvPr>
          <p:cNvGraphicFramePr/>
          <p:nvPr>
            <p:extLst>
              <p:ext uri="{D42A27DB-BD31-4B8C-83A1-F6EECF244321}">
                <p14:modId xmlns:p14="http://schemas.microsoft.com/office/powerpoint/2010/main" val="4201150040"/>
              </p:ext>
            </p:extLst>
          </p:nvPr>
        </p:nvGraphicFramePr>
        <p:xfrm>
          <a:off x="2184399" y="1471455"/>
          <a:ext cx="3759201" cy="2844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F6FDFA2F-F202-4C00-B426-0230C9301E71}"/>
              </a:ext>
            </a:extLst>
          </p:cNvPr>
          <p:cNvGraphicFramePr/>
          <p:nvPr>
            <p:extLst>
              <p:ext uri="{D42A27DB-BD31-4B8C-83A1-F6EECF244321}">
                <p14:modId xmlns:p14="http://schemas.microsoft.com/office/powerpoint/2010/main" val="3674588304"/>
              </p:ext>
            </p:extLst>
          </p:nvPr>
        </p:nvGraphicFramePr>
        <p:xfrm>
          <a:off x="3397504" y="4874377"/>
          <a:ext cx="4984496" cy="1822729"/>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18C42A56-E422-4F14-BD3D-76916E9009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3" name="Slide Number Placeholder 2">
            <a:extLst>
              <a:ext uri="{FF2B5EF4-FFF2-40B4-BE49-F238E27FC236}">
                <a16:creationId xmlns:a16="http://schemas.microsoft.com/office/drawing/2014/main" id="{7F0C04B2-8A1F-4ABB-B0D6-D6D2942E8348}"/>
              </a:ext>
            </a:extLst>
          </p:cNvPr>
          <p:cNvSpPr>
            <a:spLocks noGrp="1"/>
          </p:cNvSpPr>
          <p:nvPr>
            <p:ph type="sldNum" sz="quarter" idx="12"/>
          </p:nvPr>
        </p:nvSpPr>
        <p:spPr/>
        <p:txBody>
          <a:bodyPr/>
          <a:lstStyle/>
          <a:p>
            <a:fld id="{F5DC1D8F-1766-4421-986C-365EF84AC3B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Popularity Index </a:t>
            </a: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I &amp; II)</a:t>
            </a:r>
            <a:endParaRPr lang="en-IN"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3007" t="5851" r="3007" b="6598"/>
          <a:stretch/>
        </p:blipFill>
        <p:spPr>
          <a:xfrm>
            <a:off x="1594104" y="992868"/>
            <a:ext cx="8995664" cy="5531509"/>
          </a:xfrm>
          <a:prstGeom prst="rect">
            <a:avLst/>
          </a:prstGeom>
        </p:spPr>
      </p:pic>
      <p:pic>
        <p:nvPicPr>
          <p:cNvPr id="5" name="Picture 4">
            <a:extLst>
              <a:ext uri="{FF2B5EF4-FFF2-40B4-BE49-F238E27FC236}">
                <a16:creationId xmlns:a16="http://schemas.microsoft.com/office/drawing/2014/main" id="{1C7358D2-BC5D-47DC-97E8-E17748EA4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4DE373FA-BB15-4AB5-B5FC-CC15CE050E46}"/>
              </a:ext>
            </a:extLst>
          </p:cNvPr>
          <p:cNvSpPr>
            <a:spLocks noGrp="1"/>
          </p:cNvSpPr>
          <p:nvPr>
            <p:ph type="sldNum" sz="quarter" idx="12"/>
          </p:nvPr>
        </p:nvSpPr>
        <p:spPr/>
        <p:txBody>
          <a:bodyPr/>
          <a:lstStyle/>
          <a:p>
            <a:fld id="{F5DC1D8F-1766-4421-986C-365EF84AC3BF}" type="slidenum">
              <a:rPr lang="en-US" smtClean="0"/>
              <a:pPr/>
              <a:t>6</a:t>
            </a:fld>
            <a:endParaRPr lang="en-US"/>
          </a:p>
        </p:txBody>
      </p:sp>
    </p:spTree>
    <p:extLst>
      <p:ext uri="{BB962C8B-B14F-4D97-AF65-F5344CB8AC3E}">
        <p14:creationId xmlns:p14="http://schemas.microsoft.com/office/powerpoint/2010/main" val="3984417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228AD-4C6E-4A92-9F98-9E9FA3623759}"/>
              </a:ext>
            </a:extLst>
          </p:cNvPr>
          <p:cNvSpPr>
            <a:spLocks noGrp="1"/>
          </p:cNvSpPr>
          <p:nvPr>
            <p:ph type="title"/>
          </p:nvPr>
        </p:nvSpPr>
        <p:spPr/>
        <p:txBody>
          <a:bodyPr/>
          <a:lstStyle/>
          <a:p>
            <a:r>
              <a:rPr lang="en-US" dirty="0">
                <a:solidFill>
                  <a:schemeClr val="accent3">
                    <a:lumMod val="75000"/>
                  </a:schemeClr>
                </a:solidFill>
              </a:rPr>
              <a:t>Progression to Higher Studies </a:t>
            </a: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2.6.1)</a:t>
            </a:r>
            <a:endParaRPr lang="en-US" dirty="0">
              <a:solidFill>
                <a:schemeClr val="accent3">
                  <a:lumMod val="75000"/>
                </a:schemeClr>
              </a:solidFill>
            </a:endParaRPr>
          </a:p>
        </p:txBody>
      </p:sp>
      <p:pic>
        <p:nvPicPr>
          <p:cNvPr id="1032" name="Picture 8" descr="Indian Institute of Science Education and Research, Kolkata - Wikipedia">
            <a:extLst>
              <a:ext uri="{FF2B5EF4-FFF2-40B4-BE49-F238E27FC236}">
                <a16:creationId xmlns:a16="http://schemas.microsoft.com/office/drawing/2014/main" id="{22C3AE2A-BEA8-4AEF-9E90-B5844BFA35E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956" y="1699398"/>
            <a:ext cx="1294965" cy="1360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tional Institute of Technology, Raipur - Wikipedia">
            <a:extLst>
              <a:ext uri="{FF2B5EF4-FFF2-40B4-BE49-F238E27FC236}">
                <a16:creationId xmlns:a16="http://schemas.microsoft.com/office/drawing/2014/main" id="{C205849E-106E-4591-9118-C448181C6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5741" y="1735468"/>
            <a:ext cx="1249459" cy="14004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IMT, Bhubaneswar — Best Management ...">
            <a:extLst>
              <a:ext uri="{FF2B5EF4-FFF2-40B4-BE49-F238E27FC236}">
                <a16:creationId xmlns:a16="http://schemas.microsoft.com/office/drawing/2014/main" id="{18AC3167-98CE-40A5-BE4A-73D697523B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068" y="4126468"/>
            <a:ext cx="1432932" cy="13644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entral Institute of Mining and Fuel Research - Wikipedia">
            <a:extLst>
              <a:ext uri="{FF2B5EF4-FFF2-40B4-BE49-F238E27FC236}">
                <a16:creationId xmlns:a16="http://schemas.microsoft.com/office/drawing/2014/main" id="{61494C10-3AAE-4B06-BABA-42EFB64EA2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3900" y="4202668"/>
            <a:ext cx="1178100" cy="11088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E1AB9DDC-B90A-4E78-A15A-EF2F0E2A95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74800" y="4507468"/>
            <a:ext cx="2307600" cy="55106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858000" y="3135868"/>
            <a:ext cx="2362200" cy="369332"/>
          </a:xfrm>
          <a:prstGeom prst="rect">
            <a:avLst/>
          </a:prstGeom>
          <a:noFill/>
        </p:spPr>
        <p:txBody>
          <a:bodyPr wrap="square" rtlCol="0">
            <a:spAutoFit/>
          </a:bodyPr>
          <a:lstStyle/>
          <a:p>
            <a:r>
              <a:rPr lang="en-IN" dirty="0" err="1">
                <a:solidFill>
                  <a:schemeClr val="accent1">
                    <a:lumMod val="75000"/>
                  </a:schemeClr>
                </a:solidFill>
              </a:rPr>
              <a:t>Lekhnarayan</a:t>
            </a:r>
            <a:endParaRPr lang="en-IN" dirty="0">
              <a:solidFill>
                <a:schemeClr val="accent1">
                  <a:lumMod val="75000"/>
                </a:schemeClr>
              </a:solidFill>
            </a:endParaRPr>
          </a:p>
        </p:txBody>
      </p:sp>
      <p:sp>
        <p:nvSpPr>
          <p:cNvPr id="11" name="TextBox 10"/>
          <p:cNvSpPr txBox="1"/>
          <p:nvPr/>
        </p:nvSpPr>
        <p:spPr>
          <a:xfrm>
            <a:off x="9372600" y="3212068"/>
            <a:ext cx="2362200" cy="369332"/>
          </a:xfrm>
          <a:prstGeom prst="rect">
            <a:avLst/>
          </a:prstGeom>
          <a:noFill/>
        </p:spPr>
        <p:txBody>
          <a:bodyPr wrap="square" rtlCol="0">
            <a:spAutoFit/>
          </a:bodyPr>
          <a:lstStyle/>
          <a:p>
            <a:r>
              <a:rPr lang="en-IN" dirty="0" err="1">
                <a:solidFill>
                  <a:schemeClr val="accent1">
                    <a:lumMod val="75000"/>
                  </a:schemeClr>
                </a:solidFill>
              </a:rPr>
              <a:t>Uday</a:t>
            </a:r>
            <a:r>
              <a:rPr lang="en-IN" dirty="0">
                <a:solidFill>
                  <a:schemeClr val="accent1">
                    <a:lumMod val="75000"/>
                  </a:schemeClr>
                </a:solidFill>
              </a:rPr>
              <a:t> Narayan Patel</a:t>
            </a:r>
          </a:p>
        </p:txBody>
      </p:sp>
      <p:sp>
        <p:nvSpPr>
          <p:cNvPr id="12" name="TextBox 11"/>
          <p:cNvSpPr txBox="1"/>
          <p:nvPr/>
        </p:nvSpPr>
        <p:spPr>
          <a:xfrm>
            <a:off x="3962400" y="5726668"/>
            <a:ext cx="2362200" cy="369332"/>
          </a:xfrm>
          <a:prstGeom prst="rect">
            <a:avLst/>
          </a:prstGeom>
          <a:noFill/>
        </p:spPr>
        <p:txBody>
          <a:bodyPr wrap="square" rtlCol="0">
            <a:spAutoFit/>
          </a:bodyPr>
          <a:lstStyle/>
          <a:p>
            <a:r>
              <a:rPr lang="en-IN" dirty="0" err="1">
                <a:solidFill>
                  <a:schemeClr val="accent1">
                    <a:lumMod val="75000"/>
                  </a:schemeClr>
                </a:solidFill>
              </a:rPr>
              <a:t>Umesh</a:t>
            </a:r>
            <a:r>
              <a:rPr lang="en-IN" dirty="0">
                <a:solidFill>
                  <a:schemeClr val="accent1">
                    <a:lumMod val="75000"/>
                  </a:schemeClr>
                </a:solidFill>
              </a:rPr>
              <a:t> Ch. </a:t>
            </a:r>
            <a:r>
              <a:rPr lang="en-IN" dirty="0" err="1">
                <a:solidFill>
                  <a:schemeClr val="accent1">
                    <a:lumMod val="75000"/>
                  </a:schemeClr>
                </a:solidFill>
              </a:rPr>
              <a:t>Mahanta</a:t>
            </a:r>
            <a:endParaRPr lang="en-IN" dirty="0">
              <a:solidFill>
                <a:schemeClr val="accent1">
                  <a:lumMod val="75000"/>
                </a:schemeClr>
              </a:solidFill>
            </a:endParaRPr>
          </a:p>
        </p:txBody>
      </p:sp>
      <p:sp>
        <p:nvSpPr>
          <p:cNvPr id="14" name="TextBox 13"/>
          <p:cNvSpPr txBox="1"/>
          <p:nvPr/>
        </p:nvSpPr>
        <p:spPr>
          <a:xfrm>
            <a:off x="9372600" y="5650468"/>
            <a:ext cx="2362200" cy="369332"/>
          </a:xfrm>
          <a:prstGeom prst="rect">
            <a:avLst/>
          </a:prstGeom>
          <a:noFill/>
        </p:spPr>
        <p:txBody>
          <a:bodyPr wrap="square" rtlCol="0">
            <a:spAutoFit/>
          </a:bodyPr>
          <a:lstStyle/>
          <a:p>
            <a:pPr algn="ctr"/>
            <a:r>
              <a:rPr lang="en-IN" dirty="0" err="1">
                <a:solidFill>
                  <a:schemeClr val="accent1">
                    <a:lumMod val="75000"/>
                  </a:schemeClr>
                </a:solidFill>
              </a:rPr>
              <a:t>Balram</a:t>
            </a:r>
            <a:r>
              <a:rPr lang="en-IN" dirty="0">
                <a:solidFill>
                  <a:schemeClr val="accent1">
                    <a:lumMod val="75000"/>
                  </a:schemeClr>
                </a:solidFill>
              </a:rPr>
              <a:t> </a:t>
            </a:r>
            <a:r>
              <a:rPr lang="en-IN" dirty="0" err="1">
                <a:solidFill>
                  <a:schemeClr val="accent1">
                    <a:lumMod val="75000"/>
                  </a:schemeClr>
                </a:solidFill>
              </a:rPr>
              <a:t>Sahoo</a:t>
            </a:r>
            <a:endParaRPr lang="en-IN" dirty="0">
              <a:solidFill>
                <a:schemeClr val="accent1">
                  <a:lumMod val="75000"/>
                </a:schemeClr>
              </a:solidFill>
            </a:endParaRPr>
          </a:p>
        </p:txBody>
      </p:sp>
      <p:pic>
        <p:nvPicPr>
          <p:cNvPr id="1026" name="Picture 2" descr="National Taiwan Normal University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535" y="2369048"/>
            <a:ext cx="1979171" cy="197917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838200" y="4507468"/>
            <a:ext cx="2671155" cy="369332"/>
          </a:xfrm>
          <a:prstGeom prst="rect">
            <a:avLst/>
          </a:prstGeom>
          <a:noFill/>
        </p:spPr>
        <p:txBody>
          <a:bodyPr wrap="square" rtlCol="0">
            <a:spAutoFit/>
          </a:bodyPr>
          <a:lstStyle/>
          <a:p>
            <a:r>
              <a:rPr lang="en-IN" dirty="0">
                <a:solidFill>
                  <a:schemeClr val="accent1">
                    <a:lumMod val="75000"/>
                  </a:schemeClr>
                </a:solidFill>
              </a:rPr>
              <a:t>Dr. Manu Prasanth M.P.</a:t>
            </a:r>
          </a:p>
        </p:txBody>
      </p:sp>
      <p:pic>
        <p:nvPicPr>
          <p:cNvPr id="19" name="Picture 18">
            <a:extLst>
              <a:ext uri="{FF2B5EF4-FFF2-40B4-BE49-F238E27FC236}">
                <a16:creationId xmlns:a16="http://schemas.microsoft.com/office/drawing/2014/main" id="{313A9165-A5A9-4375-BB7A-83F1D2158BB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4" name="Slide Number Placeholder 3">
            <a:extLst>
              <a:ext uri="{FF2B5EF4-FFF2-40B4-BE49-F238E27FC236}">
                <a16:creationId xmlns:a16="http://schemas.microsoft.com/office/drawing/2014/main" id="{B391FADA-96F1-4F38-A0BD-804923026FD0}"/>
              </a:ext>
            </a:extLst>
          </p:cNvPr>
          <p:cNvSpPr>
            <a:spLocks noGrp="1"/>
          </p:cNvSpPr>
          <p:nvPr>
            <p:ph type="sldNum" sz="quarter" idx="12"/>
          </p:nvPr>
        </p:nvSpPr>
        <p:spPr/>
        <p:txBody>
          <a:bodyPr/>
          <a:lstStyle/>
          <a:p>
            <a:fld id="{F5DC1D8F-1766-4421-986C-365EF84AC3BF}" type="slidenum">
              <a:rPr lang="en-US" smtClean="0"/>
              <a:pPr/>
              <a:t>7</a:t>
            </a:fld>
            <a:endParaRPr lang="en-US"/>
          </a:p>
        </p:txBody>
      </p:sp>
      <p:pic>
        <p:nvPicPr>
          <p:cNvPr id="18" name="Picture 16" descr="Pt. Ravishankar Shukla University Logo &amp; Brand Assets (SVG ...">
            <a:extLst>
              <a:ext uri="{FF2B5EF4-FFF2-40B4-BE49-F238E27FC236}">
                <a16:creationId xmlns:a16="http://schemas.microsoft.com/office/drawing/2014/main" id="{67419EF1-7EA1-4689-8D31-5CF5B999F8D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2766" y="1771313"/>
            <a:ext cx="1057314" cy="11304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4F4A6A47-C9F7-4ACA-94C7-D2B1C30B6E2D}"/>
              </a:ext>
            </a:extLst>
          </p:cNvPr>
          <p:cNvSpPr txBox="1"/>
          <p:nvPr/>
        </p:nvSpPr>
        <p:spPr>
          <a:xfrm>
            <a:off x="4038600" y="3212068"/>
            <a:ext cx="2362200" cy="369332"/>
          </a:xfrm>
          <a:prstGeom prst="rect">
            <a:avLst/>
          </a:prstGeom>
          <a:noFill/>
        </p:spPr>
        <p:txBody>
          <a:bodyPr wrap="square" rtlCol="0">
            <a:spAutoFit/>
          </a:bodyPr>
          <a:lstStyle/>
          <a:p>
            <a:r>
              <a:rPr lang="en-IN" dirty="0" err="1">
                <a:solidFill>
                  <a:schemeClr val="accent1">
                    <a:lumMod val="75000"/>
                  </a:schemeClr>
                </a:solidFill>
              </a:rPr>
              <a:t>Shaista</a:t>
            </a:r>
            <a:r>
              <a:rPr lang="en-IN" dirty="0">
                <a:solidFill>
                  <a:schemeClr val="accent1">
                    <a:lumMod val="75000"/>
                  </a:schemeClr>
                </a:solidFill>
              </a:rPr>
              <a:t> P. Khan</a:t>
            </a:r>
          </a:p>
        </p:txBody>
      </p:sp>
      <p:pic>
        <p:nvPicPr>
          <p:cNvPr id="21" name="Picture 2" descr="National Taiwan Normal University - Wikipedia">
            <a:extLst>
              <a:ext uri="{FF2B5EF4-FFF2-40B4-BE49-F238E27FC236}">
                <a16:creationId xmlns:a16="http://schemas.microsoft.com/office/drawing/2014/main" id="{C8CC0728-9377-424E-9047-2081881C598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0535" y="2369578"/>
            <a:ext cx="1979171" cy="197917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2510A59-A40C-4557-92AD-E7D0DE1E8DD5}"/>
              </a:ext>
            </a:extLst>
          </p:cNvPr>
          <p:cNvSpPr txBox="1"/>
          <p:nvPr/>
        </p:nvSpPr>
        <p:spPr>
          <a:xfrm>
            <a:off x="838200" y="4507998"/>
            <a:ext cx="2671155" cy="369332"/>
          </a:xfrm>
          <a:prstGeom prst="rect">
            <a:avLst/>
          </a:prstGeom>
          <a:noFill/>
        </p:spPr>
        <p:txBody>
          <a:bodyPr wrap="square" rtlCol="0">
            <a:spAutoFit/>
          </a:bodyPr>
          <a:lstStyle/>
          <a:p>
            <a:r>
              <a:rPr lang="en-IN" dirty="0">
                <a:solidFill>
                  <a:schemeClr val="accent1">
                    <a:lumMod val="75000"/>
                  </a:schemeClr>
                </a:solidFill>
              </a:rPr>
              <a:t>Dr. Manu Prasanth M.P.</a:t>
            </a:r>
          </a:p>
        </p:txBody>
      </p:sp>
    </p:spTree>
    <p:extLst>
      <p:ext uri="{BB962C8B-B14F-4D97-AF65-F5344CB8AC3E}">
        <p14:creationId xmlns:p14="http://schemas.microsoft.com/office/powerpoint/2010/main" val="57955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7A93A44-0B76-4762-9ED4-382ACC715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5316" y="3962400"/>
            <a:ext cx="1440000" cy="1440000"/>
          </a:xfrm>
          <a:prstGeom prst="rect">
            <a:avLst/>
          </a:prstGeom>
        </p:spPr>
      </p:pic>
      <p:sp>
        <p:nvSpPr>
          <p:cNvPr id="2" name="Title 1"/>
          <p:cNvSpPr>
            <a:spLocks noGrp="1"/>
          </p:cNvSpPr>
          <p:nvPr>
            <p:ph type="title"/>
          </p:nvPr>
        </p:nvSpPr>
        <p:spPr/>
        <p:txBody>
          <a:bodyPr/>
          <a:lstStyle/>
          <a:p>
            <a:r>
              <a:rPr lang="en-IN" dirty="0"/>
              <a:t>Achievements </a:t>
            </a: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V)</a:t>
            </a:r>
            <a:r>
              <a:rPr lang="en-IN" dirty="0"/>
              <a:t> </a:t>
            </a:r>
          </a:p>
        </p:txBody>
      </p:sp>
      <p:pic>
        <p:nvPicPr>
          <p:cNvPr id="6" name="Picture 5">
            <a:extLst>
              <a:ext uri="{FF2B5EF4-FFF2-40B4-BE49-F238E27FC236}">
                <a16:creationId xmlns:a16="http://schemas.microsoft.com/office/drawing/2014/main" id="{8E8F960D-74B3-4B75-8AC7-42CCC56238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6759" y="1603569"/>
            <a:ext cx="1440000" cy="1440000"/>
          </a:xfrm>
          <a:prstGeom prst="rect">
            <a:avLst/>
          </a:prstGeom>
        </p:spPr>
      </p:pic>
      <p:pic>
        <p:nvPicPr>
          <p:cNvPr id="8" name="Picture 7">
            <a:extLst>
              <a:ext uri="{FF2B5EF4-FFF2-40B4-BE49-F238E27FC236}">
                <a16:creationId xmlns:a16="http://schemas.microsoft.com/office/drawing/2014/main" id="{52921A75-EB83-498B-98CF-2BCFDB2CF6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268" y="1486453"/>
            <a:ext cx="964729" cy="1440000"/>
          </a:xfrm>
          <a:prstGeom prst="rect">
            <a:avLst/>
          </a:prstGeom>
        </p:spPr>
      </p:pic>
      <p:pic>
        <p:nvPicPr>
          <p:cNvPr id="10" name="Picture 9">
            <a:extLst>
              <a:ext uri="{FF2B5EF4-FFF2-40B4-BE49-F238E27FC236}">
                <a16:creationId xmlns:a16="http://schemas.microsoft.com/office/drawing/2014/main" id="{875A65E8-E485-4F1E-97FC-7CAE954A2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3922" y="1516798"/>
            <a:ext cx="1440000" cy="1440000"/>
          </a:xfrm>
          <a:prstGeom prst="rect">
            <a:avLst/>
          </a:prstGeom>
        </p:spPr>
      </p:pic>
      <p:pic>
        <p:nvPicPr>
          <p:cNvPr id="14" name="Picture 13">
            <a:extLst>
              <a:ext uri="{FF2B5EF4-FFF2-40B4-BE49-F238E27FC236}">
                <a16:creationId xmlns:a16="http://schemas.microsoft.com/office/drawing/2014/main" id="{7C67C70C-723B-434C-868B-BF34D3DF70E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4348" y="3686312"/>
            <a:ext cx="1380652" cy="1367586"/>
          </a:xfrm>
          <a:prstGeom prst="rect">
            <a:avLst/>
          </a:prstGeom>
        </p:spPr>
      </p:pic>
      <p:sp>
        <p:nvSpPr>
          <p:cNvPr id="15" name="TextBox 14">
            <a:extLst>
              <a:ext uri="{FF2B5EF4-FFF2-40B4-BE49-F238E27FC236}">
                <a16:creationId xmlns:a16="http://schemas.microsoft.com/office/drawing/2014/main" id="{A96CCD82-8167-4B32-BBE1-CFDA1636802D}"/>
              </a:ext>
            </a:extLst>
          </p:cNvPr>
          <p:cNvSpPr txBox="1"/>
          <p:nvPr/>
        </p:nvSpPr>
        <p:spPr>
          <a:xfrm>
            <a:off x="5943600" y="2971800"/>
            <a:ext cx="2133599" cy="1384995"/>
          </a:xfrm>
          <a:prstGeom prst="rect">
            <a:avLst/>
          </a:prstGeom>
          <a:noFill/>
        </p:spPr>
        <p:txBody>
          <a:bodyPr wrap="square" rtlCol="0">
            <a:spAutoFit/>
          </a:bodyPr>
          <a:lstStyle/>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Bibhuti</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Bhushan</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Sahu</a:t>
            </a:r>
          </a:p>
          <a:p>
            <a:pPr algn="ctr"/>
            <a:r>
              <a:rPr lang="en-US" sz="1400" dirty="0" err="1">
                <a:solidFill>
                  <a:schemeClr val="accent1">
                    <a:lumMod val="75000"/>
                  </a:schemeClr>
                </a:solidFill>
                <a:latin typeface="Times New Roman" panose="02020603050405020304" pitchFamily="18" charset="0"/>
              </a:rPr>
              <a:t>Garima</a:t>
            </a:r>
            <a:r>
              <a:rPr lang="en-US" sz="1400" dirty="0">
                <a:solidFill>
                  <a:schemeClr val="accent1">
                    <a:lumMod val="75000"/>
                  </a:schemeClr>
                </a:solidFill>
                <a:latin typeface="Times New Roman" panose="02020603050405020304" pitchFamily="18" charset="0"/>
              </a:rPr>
              <a:t> </a:t>
            </a:r>
            <a:r>
              <a:rPr lang="en-US" sz="1400" dirty="0" err="1">
                <a:solidFill>
                  <a:schemeClr val="accent1">
                    <a:lumMod val="75000"/>
                  </a:schemeClr>
                </a:solidFill>
                <a:latin typeface="Times New Roman" panose="02020603050405020304" pitchFamily="18" charset="0"/>
              </a:rPr>
              <a:t>Chaure</a:t>
            </a:r>
            <a:endParaRPr lang="en-US" sz="1400" dirty="0">
              <a:solidFill>
                <a:schemeClr val="accent1">
                  <a:lumMod val="75000"/>
                </a:schemeClr>
              </a:solidFill>
              <a:latin typeface="Times New Roman" panose="02020603050405020304" pitchFamily="18" charset="0"/>
            </a:endParaRPr>
          </a:p>
          <a:p>
            <a:pPr algn="ctr"/>
            <a:r>
              <a:rPr lang="en-US" sz="1400" dirty="0" err="1">
                <a:solidFill>
                  <a:schemeClr val="accent1">
                    <a:lumMod val="75000"/>
                  </a:schemeClr>
                </a:solidFill>
                <a:latin typeface="Times New Roman" panose="02020603050405020304" pitchFamily="18" charset="0"/>
              </a:rPr>
              <a:t>Madhuulika</a:t>
            </a:r>
            <a:r>
              <a:rPr lang="en-US" sz="1400" dirty="0">
                <a:solidFill>
                  <a:schemeClr val="accent1">
                    <a:lumMod val="75000"/>
                  </a:schemeClr>
                </a:solidFill>
                <a:latin typeface="Times New Roman" panose="02020603050405020304" pitchFamily="18" charset="0"/>
              </a:rPr>
              <a:t> </a:t>
            </a:r>
            <a:r>
              <a:rPr lang="en-US" sz="1400" dirty="0" err="1">
                <a:solidFill>
                  <a:schemeClr val="accent1">
                    <a:lumMod val="75000"/>
                  </a:schemeClr>
                </a:solidFill>
                <a:latin typeface="Times New Roman" panose="02020603050405020304" pitchFamily="18" charset="0"/>
              </a:rPr>
              <a:t>Minj</a:t>
            </a:r>
            <a:endParaRPr lang="en-US" sz="1400" dirty="0">
              <a:solidFill>
                <a:schemeClr val="accent1">
                  <a:lumMod val="75000"/>
                </a:schemeClr>
              </a:solidFill>
              <a:latin typeface="Times New Roman" panose="02020603050405020304" pitchFamily="18" charset="0"/>
            </a:endParaRPr>
          </a:p>
          <a:p>
            <a:pPr algn="ctr"/>
            <a:r>
              <a:rPr lang="en-US" sz="1400" dirty="0" err="1">
                <a:solidFill>
                  <a:schemeClr val="accent1">
                    <a:lumMod val="75000"/>
                  </a:schemeClr>
                </a:solidFill>
                <a:latin typeface="Times New Roman" panose="02020603050405020304" pitchFamily="18" charset="0"/>
              </a:rPr>
              <a:t>Mofid</a:t>
            </a:r>
            <a:r>
              <a:rPr lang="en-US" sz="1400" dirty="0">
                <a:solidFill>
                  <a:schemeClr val="accent1">
                    <a:lumMod val="75000"/>
                  </a:schemeClr>
                </a:solidFill>
                <a:latin typeface="Times New Roman" panose="02020603050405020304" pitchFamily="18" charset="0"/>
              </a:rPr>
              <a:t> Ali </a:t>
            </a:r>
          </a:p>
          <a:p>
            <a:pPr algn="ctr"/>
            <a:r>
              <a:rPr lang="en-US" sz="1400" dirty="0" err="1">
                <a:solidFill>
                  <a:schemeClr val="accent1">
                    <a:lumMod val="75000"/>
                  </a:schemeClr>
                </a:solidFill>
                <a:latin typeface="Times New Roman" panose="02020603050405020304" pitchFamily="18" charset="0"/>
              </a:rPr>
              <a:t>Arth</a:t>
            </a:r>
            <a:r>
              <a:rPr lang="en-US" sz="1400" dirty="0">
                <a:solidFill>
                  <a:schemeClr val="accent1">
                    <a:lumMod val="75000"/>
                  </a:schemeClr>
                </a:solidFill>
                <a:latin typeface="Times New Roman" panose="02020603050405020304" pitchFamily="18" charset="0"/>
              </a:rPr>
              <a:t> </a:t>
            </a:r>
            <a:r>
              <a:rPr lang="en-US" sz="1400" dirty="0" err="1">
                <a:solidFill>
                  <a:schemeClr val="accent1">
                    <a:lumMod val="75000"/>
                  </a:schemeClr>
                </a:solidFill>
                <a:latin typeface="Times New Roman" panose="02020603050405020304" pitchFamily="18" charset="0"/>
              </a:rPr>
              <a:t>Rawal</a:t>
            </a:r>
            <a:endParaRPr lang="en-US" sz="1400" dirty="0">
              <a:solidFill>
                <a:schemeClr val="accent1">
                  <a:lumMod val="75000"/>
                </a:schemeClr>
              </a:solidFill>
              <a:latin typeface="Times New Roman" panose="02020603050405020304" pitchFamily="18" charset="0"/>
            </a:endParaRPr>
          </a:p>
          <a:p>
            <a:pPr algn="ctr"/>
            <a:endParaRPr lang="en-GB" sz="1400" dirty="0">
              <a:solidFill>
                <a:schemeClr val="accent1">
                  <a:lumMod val="75000"/>
                </a:schemeClr>
              </a:solidFill>
            </a:endParaRPr>
          </a:p>
        </p:txBody>
      </p:sp>
      <p:sp>
        <p:nvSpPr>
          <p:cNvPr id="16" name="TextBox 15">
            <a:extLst>
              <a:ext uri="{FF2B5EF4-FFF2-40B4-BE49-F238E27FC236}">
                <a16:creationId xmlns:a16="http://schemas.microsoft.com/office/drawing/2014/main" id="{081C66F4-FE03-49FE-BEA8-52D6335FB5D5}"/>
              </a:ext>
            </a:extLst>
          </p:cNvPr>
          <p:cNvSpPr txBox="1"/>
          <p:nvPr/>
        </p:nvSpPr>
        <p:spPr>
          <a:xfrm>
            <a:off x="3276600" y="3071336"/>
            <a:ext cx="1828799" cy="738664"/>
          </a:xfrm>
          <a:prstGeom prst="rect">
            <a:avLst/>
          </a:prstGeom>
          <a:noFill/>
        </p:spPr>
        <p:txBody>
          <a:bodyPr wrap="square" rtlCol="0">
            <a:spAutoFit/>
          </a:bodyPr>
          <a:lstStyle/>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Divya</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Maithil</a:t>
            </a:r>
            <a:endParaRPr lang="en-US" sz="1400" dirty="0">
              <a:solidFill>
                <a:schemeClr val="accent1">
                  <a:lumMod val="75000"/>
                </a:schemeClr>
              </a:solidFill>
              <a:effectLst/>
              <a:latin typeface="Times New Roman" panose="02020603050405020304" pitchFamily="18" charset="0"/>
              <a:ea typeface="Times New Roman" panose="02020603050405020304" pitchFamily="18" charset="0"/>
            </a:endParaRPr>
          </a:p>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Ankit Kumar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Hota</a:t>
            </a:r>
            <a:endParaRPr lang="en-US" sz="1400" dirty="0">
              <a:solidFill>
                <a:schemeClr val="accent1">
                  <a:lumMod val="75000"/>
                </a:schemeClr>
              </a:solidFill>
              <a:effectLst/>
              <a:latin typeface="Times New Roman" panose="02020603050405020304" pitchFamily="18" charset="0"/>
              <a:ea typeface="Times New Roman" panose="02020603050405020304" pitchFamily="18" charset="0"/>
            </a:endParaRPr>
          </a:p>
          <a:p>
            <a:pPr algn="ctr"/>
            <a:r>
              <a:rPr lang="en-GB" sz="1400" dirty="0" err="1">
                <a:solidFill>
                  <a:schemeClr val="accent1">
                    <a:lumMod val="75000"/>
                  </a:schemeClr>
                </a:solidFill>
                <a:latin typeface="Times New Roman" panose="02020603050405020304" pitchFamily="18" charset="0"/>
                <a:cs typeface="Times New Roman" panose="02020603050405020304" pitchFamily="18" charset="0"/>
              </a:rPr>
              <a:t>Tanveer</a:t>
            </a:r>
            <a:r>
              <a:rPr lang="en-GB" sz="1400" dirty="0">
                <a:solidFill>
                  <a:schemeClr val="accent1">
                    <a:lumMod val="75000"/>
                  </a:schemeClr>
                </a:solidFill>
                <a:latin typeface="Times New Roman" panose="02020603050405020304" pitchFamily="18" charset="0"/>
                <a:cs typeface="Times New Roman" panose="02020603050405020304" pitchFamily="18" charset="0"/>
              </a:rPr>
              <a:t> </a:t>
            </a:r>
            <a:r>
              <a:rPr lang="en-GB" sz="1400" dirty="0" err="1">
                <a:solidFill>
                  <a:schemeClr val="accent1">
                    <a:lumMod val="75000"/>
                  </a:schemeClr>
                </a:solidFill>
                <a:latin typeface="Times New Roman" panose="02020603050405020304" pitchFamily="18" charset="0"/>
                <a:cs typeface="Times New Roman" panose="02020603050405020304" pitchFamily="18" charset="0"/>
              </a:rPr>
              <a:t>Haidar</a:t>
            </a:r>
            <a:endParaRPr lang="en-US" sz="140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EF539D2D-444E-4E7E-92D1-D3BC44EA6656}"/>
              </a:ext>
            </a:extLst>
          </p:cNvPr>
          <p:cNvSpPr txBox="1"/>
          <p:nvPr/>
        </p:nvSpPr>
        <p:spPr>
          <a:xfrm>
            <a:off x="9525001" y="2923639"/>
            <a:ext cx="2133599" cy="1338828"/>
          </a:xfrm>
          <a:prstGeom prst="rect">
            <a:avLst/>
          </a:prstGeom>
          <a:noFill/>
        </p:spPr>
        <p:txBody>
          <a:bodyPr wrap="square" rtlCol="0">
            <a:spAutoFit/>
          </a:bodyPr>
          <a:lstStyle/>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Sumanta</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Banchhur</a:t>
            </a:r>
            <a:endParaRPr lang="en-US" sz="1400" dirty="0">
              <a:solidFill>
                <a:schemeClr val="accent1">
                  <a:lumMod val="75000"/>
                </a:schemeClr>
              </a:solidFill>
              <a:effectLst/>
              <a:latin typeface="Times New Roman" panose="02020603050405020304" pitchFamily="18" charset="0"/>
              <a:ea typeface="Times New Roman" panose="02020603050405020304" pitchFamily="18" charset="0"/>
            </a:endParaRPr>
          </a:p>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Tushar Naik</a:t>
            </a:r>
            <a:endParaRPr lang="en-US" sz="1400" dirty="0">
              <a:solidFill>
                <a:schemeClr val="accent1">
                  <a:lumMod val="75000"/>
                </a:schemeClr>
              </a:solidFill>
              <a:latin typeface="Times New Roman" panose="02020603050405020304" pitchFamily="18" charset="0"/>
              <a:ea typeface="Times New Roman" panose="02020603050405020304" pitchFamily="18" charset="0"/>
            </a:endParaRPr>
          </a:p>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Parakh</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Kumar</a:t>
            </a:r>
          </a:p>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Deepika</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Baghmar</a:t>
            </a:r>
            <a:endParaRPr lang="en-US" sz="1400" dirty="0">
              <a:solidFill>
                <a:schemeClr val="accent1">
                  <a:lumMod val="75000"/>
                </a:schemeClr>
              </a:solidFill>
              <a:effectLst/>
              <a:latin typeface="Times New Roman" panose="02020603050405020304" pitchFamily="18" charset="0"/>
              <a:ea typeface="Times New Roman" panose="02020603050405020304" pitchFamily="18" charset="0"/>
            </a:endParaRPr>
          </a:p>
          <a:p>
            <a:pPr algn="ctr"/>
            <a:r>
              <a:rPr lang="en-US" sz="1400" dirty="0" err="1">
                <a:solidFill>
                  <a:schemeClr val="accent1">
                    <a:lumMod val="75000"/>
                  </a:schemeClr>
                </a:solidFill>
                <a:latin typeface="Times New Roman" panose="02020603050405020304" pitchFamily="18" charset="0"/>
                <a:ea typeface="Times New Roman" panose="02020603050405020304" pitchFamily="18" charset="0"/>
              </a:rPr>
              <a:t>Niranjan</a:t>
            </a:r>
            <a:r>
              <a:rPr lang="en-US" sz="1400" dirty="0">
                <a:solidFill>
                  <a:schemeClr val="accent1">
                    <a:lumMod val="75000"/>
                  </a:schemeClr>
                </a:solidFill>
                <a:latin typeface="Times New Roman" panose="02020603050405020304" pitchFamily="18" charset="0"/>
                <a:ea typeface="Times New Roman" panose="02020603050405020304" pitchFamily="18" charset="0"/>
              </a:rPr>
              <a:t> </a:t>
            </a:r>
            <a:r>
              <a:rPr lang="en-US" sz="1400" dirty="0" err="1">
                <a:solidFill>
                  <a:schemeClr val="accent1">
                    <a:lumMod val="75000"/>
                  </a:schemeClr>
                </a:solidFill>
                <a:latin typeface="Times New Roman" panose="02020603050405020304" pitchFamily="18" charset="0"/>
                <a:ea typeface="Times New Roman" panose="02020603050405020304" pitchFamily="18" charset="0"/>
              </a:rPr>
              <a:t>Nishad</a:t>
            </a:r>
            <a:endParaRPr lang="en-US" sz="1400" dirty="0">
              <a:solidFill>
                <a:schemeClr val="accent1">
                  <a:lumMod val="75000"/>
                </a:schemeClr>
              </a:solidFill>
              <a:effectLst/>
              <a:latin typeface="Times New Roman" panose="02020603050405020304" pitchFamily="18" charset="0"/>
              <a:ea typeface="Times New Roman" panose="02020603050405020304" pitchFamily="18" charset="0"/>
            </a:endParaRPr>
          </a:p>
          <a:p>
            <a:pPr marL="285750" indent="-285750" algn="ctr">
              <a:buFont typeface="Arial" panose="020B0604020202020204" pitchFamily="34" charset="0"/>
              <a:buChar char="•"/>
            </a:pPr>
            <a:endParaRPr lang="en-GB" sz="1100" dirty="0">
              <a:solidFill>
                <a:schemeClr val="accent1">
                  <a:lumMod val="75000"/>
                </a:schemeClr>
              </a:solidFill>
            </a:endParaRPr>
          </a:p>
        </p:txBody>
      </p:sp>
      <p:sp>
        <p:nvSpPr>
          <p:cNvPr id="20" name="TextBox 19">
            <a:extLst>
              <a:ext uri="{FF2B5EF4-FFF2-40B4-BE49-F238E27FC236}">
                <a16:creationId xmlns:a16="http://schemas.microsoft.com/office/drawing/2014/main" id="{F77B8A3C-DAB2-45F6-98E9-DF73BEB36EB1}"/>
              </a:ext>
            </a:extLst>
          </p:cNvPr>
          <p:cNvSpPr txBox="1"/>
          <p:nvPr/>
        </p:nvSpPr>
        <p:spPr>
          <a:xfrm>
            <a:off x="6917257" y="5108893"/>
            <a:ext cx="1957821" cy="1169551"/>
          </a:xfrm>
          <a:prstGeom prst="rect">
            <a:avLst/>
          </a:prstGeom>
          <a:noFill/>
        </p:spPr>
        <p:txBody>
          <a:bodyPr wrap="square">
            <a:spAutoFit/>
          </a:bodyPr>
          <a:lstStyle/>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Dayanand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Tigga</a:t>
            </a:r>
            <a:endParaRPr lang="en-US" sz="1400" dirty="0">
              <a:solidFill>
                <a:schemeClr val="accent1">
                  <a:lumMod val="75000"/>
                </a:schemeClr>
              </a:solidFill>
              <a:latin typeface="Times New Roman" panose="02020603050405020304" pitchFamily="18" charset="0"/>
              <a:ea typeface="Times New Roman" panose="02020603050405020304" pitchFamily="18" charset="0"/>
            </a:endParaRPr>
          </a:p>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Aishwarya Pathak</a:t>
            </a:r>
          </a:p>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Raveena Toppo</a:t>
            </a:r>
            <a:endParaRPr lang="en-US" sz="1400" dirty="0">
              <a:solidFill>
                <a:schemeClr val="accent1">
                  <a:lumMod val="75000"/>
                </a:schemeClr>
              </a:solidFill>
              <a:latin typeface="Times New Roman" panose="02020603050405020304" pitchFamily="18" charset="0"/>
              <a:ea typeface="Times New Roman" panose="02020603050405020304" pitchFamily="18" charset="0"/>
            </a:endParaRPr>
          </a:p>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Shiv Shankar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Jumde</a:t>
            </a:r>
            <a:endParaRPr lang="en-US" sz="1400" dirty="0">
              <a:solidFill>
                <a:schemeClr val="accent1">
                  <a:lumMod val="75000"/>
                </a:schemeClr>
              </a:solidFill>
              <a:effectLst/>
              <a:latin typeface="Times New Roman" panose="02020603050405020304" pitchFamily="18" charset="0"/>
              <a:ea typeface="Times New Roman" panose="02020603050405020304" pitchFamily="18" charset="0"/>
            </a:endParaRPr>
          </a:p>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Kshitij</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Pratap Singh</a:t>
            </a:r>
            <a:endParaRPr lang="en-GB" sz="1400" dirty="0">
              <a:solidFill>
                <a:schemeClr val="accent1">
                  <a:lumMod val="75000"/>
                </a:schemeClr>
              </a:solidFill>
            </a:endParaRPr>
          </a:p>
        </p:txBody>
      </p:sp>
      <p:pic>
        <p:nvPicPr>
          <p:cNvPr id="22" name="Picture 21">
            <a:extLst>
              <a:ext uri="{FF2B5EF4-FFF2-40B4-BE49-F238E27FC236}">
                <a16:creationId xmlns:a16="http://schemas.microsoft.com/office/drawing/2014/main" id="{E406A8B2-184E-4469-BC98-B9EB572B3E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892" y="3894000"/>
            <a:ext cx="1452308" cy="1440000"/>
          </a:xfrm>
          <a:prstGeom prst="rect">
            <a:avLst/>
          </a:prstGeom>
          <a:ln>
            <a:noFill/>
          </a:ln>
          <a:effectLst>
            <a:softEdge rad="112500"/>
          </a:effectLst>
        </p:spPr>
      </p:pic>
      <p:sp>
        <p:nvSpPr>
          <p:cNvPr id="24" name="TextBox 23">
            <a:extLst>
              <a:ext uri="{FF2B5EF4-FFF2-40B4-BE49-F238E27FC236}">
                <a16:creationId xmlns:a16="http://schemas.microsoft.com/office/drawing/2014/main" id="{EA7539FD-FD39-4D96-A200-7F30BE4A788C}"/>
              </a:ext>
            </a:extLst>
          </p:cNvPr>
          <p:cNvSpPr txBox="1"/>
          <p:nvPr/>
        </p:nvSpPr>
        <p:spPr>
          <a:xfrm>
            <a:off x="76200" y="5412102"/>
            <a:ext cx="2250036" cy="523220"/>
          </a:xfrm>
          <a:prstGeom prst="rect">
            <a:avLst/>
          </a:prstGeom>
          <a:noFill/>
        </p:spPr>
        <p:txBody>
          <a:bodyPr wrap="square">
            <a:spAutoFit/>
          </a:bodyPr>
          <a:lstStyle/>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Soumya Verma</a:t>
            </a:r>
          </a:p>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Shweta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Kunjam</a:t>
            </a:r>
            <a:endParaRPr lang="en-GB" sz="1100" dirty="0">
              <a:solidFill>
                <a:schemeClr val="accent1">
                  <a:lumMod val="75000"/>
                </a:schemeClr>
              </a:solidFill>
            </a:endParaRPr>
          </a:p>
        </p:txBody>
      </p:sp>
      <p:pic>
        <p:nvPicPr>
          <p:cNvPr id="25" name="Picture 24">
            <a:extLst>
              <a:ext uri="{FF2B5EF4-FFF2-40B4-BE49-F238E27FC236}">
                <a16:creationId xmlns:a16="http://schemas.microsoft.com/office/drawing/2014/main" id="{54716A5D-082A-4E81-99CC-59E1B6E2D9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42706" y="4038600"/>
            <a:ext cx="1251307" cy="1337803"/>
          </a:xfrm>
          <a:prstGeom prst="rect">
            <a:avLst/>
          </a:prstGeom>
        </p:spPr>
      </p:pic>
      <p:sp>
        <p:nvSpPr>
          <p:cNvPr id="27" name="TextBox 26">
            <a:extLst>
              <a:ext uri="{FF2B5EF4-FFF2-40B4-BE49-F238E27FC236}">
                <a16:creationId xmlns:a16="http://schemas.microsoft.com/office/drawing/2014/main" id="{337DBCEB-F750-40EE-8A97-8754C266DE1A}"/>
              </a:ext>
            </a:extLst>
          </p:cNvPr>
          <p:cNvSpPr txBox="1"/>
          <p:nvPr/>
        </p:nvSpPr>
        <p:spPr>
          <a:xfrm>
            <a:off x="1981200" y="5486400"/>
            <a:ext cx="2133600" cy="523220"/>
          </a:xfrm>
          <a:prstGeom prst="rect">
            <a:avLst/>
          </a:prstGeom>
          <a:noFill/>
        </p:spPr>
        <p:txBody>
          <a:bodyPr wrap="square" rtlCol="0">
            <a:spAutoFit/>
          </a:bodyPr>
          <a:lstStyle/>
          <a:p>
            <a:pPr lvl="1" algn="ctr"/>
            <a:r>
              <a:rPr lang="en-US" sz="1400" dirty="0">
                <a:solidFill>
                  <a:schemeClr val="accent1">
                    <a:lumMod val="75000"/>
                  </a:schemeClr>
                </a:solidFill>
                <a:latin typeface="Times New Roman" panose="02020603050405020304" pitchFamily="18" charset="0"/>
              </a:rPr>
              <a:t>Anshuman Behera</a:t>
            </a:r>
          </a:p>
          <a:p>
            <a:pPr lvl="1" algn="ctr"/>
            <a:r>
              <a:rPr lang="en-US" sz="1400" dirty="0">
                <a:solidFill>
                  <a:schemeClr val="accent1">
                    <a:lumMod val="75000"/>
                  </a:schemeClr>
                </a:solidFill>
                <a:latin typeface="Times New Roman" panose="02020603050405020304" pitchFamily="18" charset="0"/>
              </a:rPr>
              <a:t>Dr </a:t>
            </a:r>
            <a:r>
              <a:rPr lang="en-US" sz="1400" dirty="0" err="1">
                <a:solidFill>
                  <a:schemeClr val="accent1">
                    <a:lumMod val="75000"/>
                  </a:schemeClr>
                </a:solidFill>
                <a:latin typeface="Times New Roman" panose="02020603050405020304" pitchFamily="18" charset="0"/>
              </a:rPr>
              <a:t>Korsa</a:t>
            </a:r>
            <a:r>
              <a:rPr lang="en-US" sz="1400" dirty="0">
                <a:solidFill>
                  <a:schemeClr val="accent1">
                    <a:lumMod val="75000"/>
                  </a:schemeClr>
                </a:solidFill>
                <a:latin typeface="Times New Roman" panose="02020603050405020304" pitchFamily="18" charset="0"/>
              </a:rPr>
              <a:t> </a:t>
            </a:r>
            <a:r>
              <a:rPr lang="en-US" sz="1400" dirty="0" err="1">
                <a:solidFill>
                  <a:schemeClr val="accent1">
                    <a:lumMod val="75000"/>
                  </a:schemeClr>
                </a:solidFill>
                <a:latin typeface="Times New Roman" panose="02020603050405020304" pitchFamily="18" charset="0"/>
              </a:rPr>
              <a:t>Munna</a:t>
            </a:r>
            <a:endParaRPr lang="en-GB" sz="1400" dirty="0">
              <a:solidFill>
                <a:schemeClr val="accent1">
                  <a:lumMod val="75000"/>
                </a:schemeClr>
              </a:solidFill>
            </a:endParaRPr>
          </a:p>
        </p:txBody>
      </p:sp>
      <p:sp>
        <p:nvSpPr>
          <p:cNvPr id="30" name="TextBox 29">
            <a:extLst>
              <a:ext uri="{FF2B5EF4-FFF2-40B4-BE49-F238E27FC236}">
                <a16:creationId xmlns:a16="http://schemas.microsoft.com/office/drawing/2014/main" id="{55272677-BA10-43E0-B7BC-FAB6DB8B2E6D}"/>
              </a:ext>
            </a:extLst>
          </p:cNvPr>
          <p:cNvSpPr txBox="1"/>
          <p:nvPr/>
        </p:nvSpPr>
        <p:spPr>
          <a:xfrm>
            <a:off x="4419600" y="5410200"/>
            <a:ext cx="2133599" cy="307777"/>
          </a:xfrm>
          <a:prstGeom prst="rect">
            <a:avLst/>
          </a:prstGeom>
          <a:noFill/>
        </p:spPr>
        <p:txBody>
          <a:bodyPr wrap="square" rtlCol="0">
            <a:spAutoFit/>
          </a:bodyPr>
          <a:lstStyle/>
          <a:p>
            <a:pPr algn="ct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Jharna</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Sahu</a:t>
            </a:r>
            <a:endParaRPr lang="en-GB" sz="1100" dirty="0">
              <a:solidFill>
                <a:schemeClr val="accent1">
                  <a:lumMod val="75000"/>
                </a:schemeClr>
              </a:solidFill>
            </a:endParaRPr>
          </a:p>
        </p:txBody>
      </p:sp>
      <p:pic>
        <p:nvPicPr>
          <p:cNvPr id="2050" name="Picture 2" descr="Yangtze University - Wikipedia">
            <a:extLst>
              <a:ext uri="{FF2B5EF4-FFF2-40B4-BE49-F238E27FC236}">
                <a16:creationId xmlns:a16="http://schemas.microsoft.com/office/drawing/2014/main" id="{F793E594-2C24-4A18-9516-B9B9DAEAAF1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85800" y="1480222"/>
            <a:ext cx="1440000" cy="14400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77B8A3C-DAB2-45F6-98E9-DF73BEB36EB1}"/>
              </a:ext>
            </a:extLst>
          </p:cNvPr>
          <p:cNvSpPr txBox="1"/>
          <p:nvPr/>
        </p:nvSpPr>
        <p:spPr>
          <a:xfrm>
            <a:off x="8835109" y="5108893"/>
            <a:ext cx="1957821" cy="1169551"/>
          </a:xfrm>
          <a:prstGeom prst="rect">
            <a:avLst/>
          </a:prstGeom>
          <a:noFill/>
        </p:spPr>
        <p:txBody>
          <a:bodyPr wrap="square">
            <a:spAutoFit/>
          </a:bodyPr>
          <a:lstStyle/>
          <a:p>
            <a:pPr algn="ct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Deepak </a:t>
            </a:r>
            <a:r>
              <a:rPr lang="en-US" sz="1400" dirty="0" err="1">
                <a:solidFill>
                  <a:schemeClr val="accent1">
                    <a:lumMod val="75000"/>
                  </a:schemeClr>
                </a:solidFill>
                <a:effectLst/>
                <a:latin typeface="Times New Roman" panose="02020603050405020304" pitchFamily="18" charset="0"/>
                <a:ea typeface="Times New Roman" panose="02020603050405020304" pitchFamily="18" charset="0"/>
              </a:rPr>
              <a:t>Anand</a:t>
            </a:r>
            <a:r>
              <a:rPr lang="en-US" sz="1400" dirty="0">
                <a:solidFill>
                  <a:schemeClr val="accent1">
                    <a:lumMod val="75000"/>
                  </a:schemeClr>
                </a:solidFill>
                <a:effectLst/>
                <a:latin typeface="Times New Roman" panose="02020603050405020304" pitchFamily="18" charset="0"/>
                <a:ea typeface="Times New Roman" panose="02020603050405020304" pitchFamily="18" charset="0"/>
              </a:rPr>
              <a:t> Sahu</a:t>
            </a:r>
          </a:p>
          <a:p>
            <a:pPr algn="ctr"/>
            <a:r>
              <a:rPr lang="en-US" sz="1400" dirty="0" err="1">
                <a:solidFill>
                  <a:schemeClr val="accent1">
                    <a:lumMod val="75000"/>
                  </a:schemeClr>
                </a:solidFill>
                <a:latin typeface="Times New Roman" panose="02020603050405020304" pitchFamily="18" charset="0"/>
              </a:rPr>
              <a:t>Bhushan</a:t>
            </a:r>
            <a:r>
              <a:rPr lang="en-US" sz="1400" dirty="0">
                <a:solidFill>
                  <a:schemeClr val="accent1">
                    <a:lumMod val="75000"/>
                  </a:schemeClr>
                </a:solidFill>
                <a:latin typeface="Times New Roman" panose="02020603050405020304" pitchFamily="18" charset="0"/>
              </a:rPr>
              <a:t> Kumar</a:t>
            </a:r>
          </a:p>
          <a:p>
            <a:pPr algn="ctr"/>
            <a:r>
              <a:rPr lang="en-US" sz="1400" dirty="0" err="1">
                <a:solidFill>
                  <a:schemeClr val="accent1">
                    <a:lumMod val="75000"/>
                  </a:schemeClr>
                </a:solidFill>
                <a:latin typeface="Times New Roman" panose="02020603050405020304" pitchFamily="18" charset="0"/>
              </a:rPr>
              <a:t>Chiranjeev</a:t>
            </a:r>
            <a:endParaRPr lang="en-US" sz="1400" dirty="0">
              <a:solidFill>
                <a:schemeClr val="accent1">
                  <a:lumMod val="75000"/>
                </a:schemeClr>
              </a:solidFill>
              <a:latin typeface="Times New Roman" panose="02020603050405020304" pitchFamily="18" charset="0"/>
            </a:endParaRPr>
          </a:p>
          <a:p>
            <a:pPr algn="ctr"/>
            <a:r>
              <a:rPr lang="en-US" sz="1400" dirty="0" err="1">
                <a:solidFill>
                  <a:schemeClr val="accent1">
                    <a:lumMod val="75000"/>
                  </a:schemeClr>
                </a:solidFill>
                <a:latin typeface="Times New Roman" panose="02020603050405020304" pitchFamily="18" charset="0"/>
              </a:rPr>
              <a:t>Daleshwar</a:t>
            </a:r>
            <a:endParaRPr lang="en-US" sz="1400" dirty="0">
              <a:solidFill>
                <a:schemeClr val="accent1">
                  <a:lumMod val="75000"/>
                </a:schemeClr>
              </a:solidFill>
              <a:latin typeface="Times New Roman" panose="02020603050405020304" pitchFamily="18" charset="0"/>
            </a:endParaRPr>
          </a:p>
          <a:p>
            <a:pPr algn="ctr"/>
            <a:r>
              <a:rPr lang="en-US" sz="1400" dirty="0" err="1">
                <a:solidFill>
                  <a:schemeClr val="accent1">
                    <a:lumMod val="75000"/>
                  </a:schemeClr>
                </a:solidFill>
                <a:latin typeface="Times New Roman" panose="02020603050405020304" pitchFamily="18" charset="0"/>
              </a:rPr>
              <a:t>Sumant</a:t>
            </a:r>
            <a:r>
              <a:rPr lang="en-US" sz="1400" dirty="0">
                <a:solidFill>
                  <a:schemeClr val="accent1">
                    <a:lumMod val="75000"/>
                  </a:schemeClr>
                </a:solidFill>
                <a:latin typeface="Times New Roman" panose="02020603050405020304" pitchFamily="18" charset="0"/>
              </a:rPr>
              <a:t> Behera</a:t>
            </a:r>
            <a:endParaRPr lang="en-GB" sz="1400" dirty="0">
              <a:solidFill>
                <a:schemeClr val="accent1">
                  <a:lumMod val="75000"/>
                </a:schemeClr>
              </a:solidFill>
            </a:endParaRPr>
          </a:p>
        </p:txBody>
      </p:sp>
      <p:sp>
        <p:nvSpPr>
          <p:cNvPr id="21" name="TextBox 20"/>
          <p:cNvSpPr txBox="1"/>
          <p:nvPr/>
        </p:nvSpPr>
        <p:spPr>
          <a:xfrm>
            <a:off x="228600" y="3048000"/>
            <a:ext cx="2362200" cy="307777"/>
          </a:xfrm>
          <a:prstGeom prst="rect">
            <a:avLst/>
          </a:prstGeom>
          <a:noFill/>
        </p:spPr>
        <p:txBody>
          <a:bodyPr wrap="square" rtlCol="0">
            <a:spAutoFit/>
          </a:bodyPr>
          <a:lstStyle/>
          <a:p>
            <a:pPr algn="ctr"/>
            <a:r>
              <a:rPr lang="en-IN" sz="1400" dirty="0">
                <a:solidFill>
                  <a:schemeClr val="accent1">
                    <a:lumMod val="75000"/>
                  </a:schemeClr>
                </a:solidFill>
                <a:latin typeface="Times New Roman" panose="02020603050405020304" pitchFamily="18" charset="0"/>
                <a:ea typeface="Times New Roman" panose="02020603050405020304" pitchFamily="18" charset="0"/>
              </a:rPr>
              <a:t>Dr Manu Prasanth M.P.</a:t>
            </a:r>
          </a:p>
        </p:txBody>
      </p:sp>
      <p:pic>
        <p:nvPicPr>
          <p:cNvPr id="26" name="Picture 25">
            <a:extLst>
              <a:ext uri="{FF2B5EF4-FFF2-40B4-BE49-F238E27FC236}">
                <a16:creationId xmlns:a16="http://schemas.microsoft.com/office/drawing/2014/main" id="{A6D253DC-E34C-4323-A00B-E93E234C1FF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3" name="Slide Number Placeholder 2">
            <a:extLst>
              <a:ext uri="{FF2B5EF4-FFF2-40B4-BE49-F238E27FC236}">
                <a16:creationId xmlns:a16="http://schemas.microsoft.com/office/drawing/2014/main" id="{7F769C35-E40E-493F-B0A0-A98DADCBE265}"/>
              </a:ext>
            </a:extLst>
          </p:cNvPr>
          <p:cNvSpPr>
            <a:spLocks noGrp="1"/>
          </p:cNvSpPr>
          <p:nvPr>
            <p:ph type="sldNum" sz="quarter" idx="12"/>
          </p:nvPr>
        </p:nvSpPr>
        <p:spPr/>
        <p:txBody>
          <a:bodyPr/>
          <a:lstStyle/>
          <a:p>
            <a:fld id="{F5DC1D8F-1766-4421-986C-365EF84AC3BF}" type="slidenum">
              <a:rPr lang="en-US" smtClean="0"/>
              <a:pPr/>
              <a:t>8</a:t>
            </a:fld>
            <a:endParaRPr lang="en-US"/>
          </a:p>
        </p:txBody>
      </p:sp>
    </p:spTree>
    <p:extLst>
      <p:ext uri="{BB962C8B-B14F-4D97-AF65-F5344CB8AC3E}">
        <p14:creationId xmlns:p14="http://schemas.microsoft.com/office/powerpoint/2010/main" val="167946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CFD04-8D4B-49BD-9C2C-3FD42EE5553D}"/>
              </a:ext>
            </a:extLst>
          </p:cNvPr>
          <p:cNvSpPr>
            <a:spLocks noGrp="1"/>
          </p:cNvSpPr>
          <p:nvPr>
            <p:ph type="title"/>
          </p:nvPr>
        </p:nvSpPr>
        <p:spPr>
          <a:xfrm>
            <a:off x="402336" y="384048"/>
            <a:ext cx="11379200" cy="758952"/>
          </a:xfrm>
        </p:spPr>
        <p:txBody>
          <a:bodyPr>
            <a:normAutofit fontScale="90000"/>
          </a:bodyPr>
          <a:lstStyle/>
          <a:p>
            <a:r>
              <a:rPr lang="en-GB" dirty="0"/>
              <a:t>CSIR UGC NET </a:t>
            </a:r>
            <a:br>
              <a:rPr lang="en-GB" dirty="0"/>
            </a:br>
            <a:r>
              <a:rPr kumimoji="0" lang="en-US" sz="1400" b="0" i="0" u="none" strike="noStrike" kern="1200" cap="none" spc="0" normalizeH="0" baseline="0" noProof="0" dirty="0">
                <a:ln>
                  <a:noFill/>
                </a:ln>
                <a:solidFill>
                  <a:srgbClr val="8CADAE">
                    <a:shade val="75000"/>
                  </a:srgbClr>
                </a:solidFill>
                <a:effectLst/>
                <a:uLnTx/>
                <a:uFillTx/>
                <a:latin typeface="Cambria" panose="02040503050406030204" pitchFamily="18" charset="0"/>
                <a:ea typeface="Cambria" panose="02040503050406030204" pitchFamily="18" charset="0"/>
                <a:cs typeface="Cambria" panose="02040503050406030204" pitchFamily="18" charset="0"/>
              </a:rPr>
              <a:t>(In-line with Criteria V)</a:t>
            </a:r>
            <a:r>
              <a:rPr lang="en-GB" dirty="0"/>
              <a:t> </a:t>
            </a:r>
          </a:p>
        </p:txBody>
      </p:sp>
      <p:graphicFrame>
        <p:nvGraphicFramePr>
          <p:cNvPr id="4" name="Table 3"/>
          <p:cNvGraphicFramePr>
            <a:graphicFrameLocks noGrp="1"/>
          </p:cNvGraphicFramePr>
          <p:nvPr>
            <p:extLst>
              <p:ext uri="{D42A27DB-BD31-4B8C-83A1-F6EECF244321}">
                <p14:modId xmlns:p14="http://schemas.microsoft.com/office/powerpoint/2010/main" val="2624814758"/>
              </p:ext>
            </p:extLst>
          </p:nvPr>
        </p:nvGraphicFramePr>
        <p:xfrm>
          <a:off x="2027936" y="1600200"/>
          <a:ext cx="8128000" cy="3151696"/>
        </p:xfrm>
        <a:graphic>
          <a:graphicData uri="http://schemas.openxmlformats.org/drawingml/2006/table">
            <a:tbl>
              <a:tblPr firstRow="1" bandRow="1">
                <a:tableStyleId>{F5AB1C69-6EDB-4FF4-983F-18BD219EF322}</a:tableStyleId>
              </a:tblPr>
              <a:tblGrid>
                <a:gridCol w="4064000">
                  <a:extLst>
                    <a:ext uri="{9D8B030D-6E8A-4147-A177-3AD203B41FA5}">
                      <a16:colId xmlns:a16="http://schemas.microsoft.com/office/drawing/2014/main" val="2666874112"/>
                    </a:ext>
                  </a:extLst>
                </a:gridCol>
                <a:gridCol w="4064000">
                  <a:extLst>
                    <a:ext uri="{9D8B030D-6E8A-4147-A177-3AD203B41FA5}">
                      <a16:colId xmlns:a16="http://schemas.microsoft.com/office/drawing/2014/main" val="475338016"/>
                    </a:ext>
                  </a:extLst>
                </a:gridCol>
              </a:tblGrid>
              <a:tr h="370840">
                <a:tc>
                  <a:txBody>
                    <a:bodyPr/>
                    <a:lstStyle/>
                    <a:p>
                      <a:pPr algn="ctr">
                        <a:lnSpc>
                          <a:spcPct val="200000"/>
                        </a:lnSpc>
                        <a:spcBef>
                          <a:spcPts val="600"/>
                        </a:spcBef>
                        <a:spcAft>
                          <a:spcPts val="600"/>
                        </a:spcAft>
                      </a:pPr>
                      <a:r>
                        <a:rPr lang="en-IN" dirty="0"/>
                        <a:t>NAME</a:t>
                      </a:r>
                    </a:p>
                  </a:txBody>
                  <a:tcPr anchor="ctr"/>
                </a:tc>
                <a:tc>
                  <a:txBody>
                    <a:bodyPr/>
                    <a:lstStyle/>
                    <a:p>
                      <a:pPr algn="ctr">
                        <a:lnSpc>
                          <a:spcPct val="200000"/>
                        </a:lnSpc>
                        <a:spcBef>
                          <a:spcPts val="600"/>
                        </a:spcBef>
                        <a:spcAft>
                          <a:spcPts val="600"/>
                        </a:spcAft>
                      </a:pPr>
                      <a:r>
                        <a:rPr lang="en-IN" dirty="0"/>
                        <a:t>YEAR</a:t>
                      </a:r>
                    </a:p>
                  </a:txBody>
                  <a:tcPr anchor="ctr"/>
                </a:tc>
                <a:extLst>
                  <a:ext uri="{0D108BD9-81ED-4DB2-BD59-A6C34878D82A}">
                    <a16:rowId xmlns:a16="http://schemas.microsoft.com/office/drawing/2014/main" val="2992220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6">
                              <a:lumMod val="75000"/>
                            </a:schemeClr>
                          </a:solidFill>
                          <a:latin typeface="Times New Roman" panose="02020603050405020304" pitchFamily="18" charset="0"/>
                          <a:cs typeface="Times New Roman" panose="02020603050405020304" pitchFamily="18" charset="0"/>
                        </a:rPr>
                        <a:t>Tanveer Haidar</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chemeClr val="accent6">
                              <a:lumMod val="75000"/>
                            </a:schemeClr>
                          </a:solidFill>
                        </a:rPr>
                        <a:t>2019, 2022</a:t>
                      </a:r>
                    </a:p>
                  </a:txBody>
                  <a:tcPr anchor="ctr"/>
                </a:tc>
                <a:extLst>
                  <a:ext uri="{0D108BD9-81ED-4DB2-BD59-A6C34878D82A}">
                    <a16:rowId xmlns:a16="http://schemas.microsoft.com/office/drawing/2014/main" val="1838286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6">
                              <a:lumMod val="75000"/>
                            </a:schemeClr>
                          </a:solidFill>
                          <a:latin typeface="Times New Roman" panose="02020603050405020304" pitchFamily="18" charset="0"/>
                          <a:cs typeface="Times New Roman" panose="02020603050405020304" pitchFamily="18" charset="0"/>
                        </a:rPr>
                        <a:t>Anshuman Behera</a:t>
                      </a:r>
                      <a:endParaRPr lang="en-IN" dirty="0">
                        <a:solidFill>
                          <a:schemeClr val="accent6">
                            <a:lumMod val="75000"/>
                          </a:schemeClr>
                        </a:solidFill>
                      </a:endParaRPr>
                    </a:p>
                  </a:txBody>
                  <a:tcPr anchor="ctr"/>
                </a:tc>
                <a:tc>
                  <a:txBody>
                    <a:bodyPr/>
                    <a:lstStyle/>
                    <a:p>
                      <a:pPr algn="ctr">
                        <a:lnSpc>
                          <a:spcPct val="100000"/>
                        </a:lnSpc>
                        <a:spcBef>
                          <a:spcPts val="0"/>
                        </a:spcBef>
                        <a:spcAft>
                          <a:spcPts val="0"/>
                        </a:spcAft>
                      </a:pPr>
                      <a:r>
                        <a:rPr lang="en-IN" dirty="0">
                          <a:solidFill>
                            <a:schemeClr val="accent6">
                              <a:lumMod val="75000"/>
                            </a:schemeClr>
                          </a:solidFill>
                        </a:rPr>
                        <a:t>2022, 2023</a:t>
                      </a:r>
                    </a:p>
                  </a:txBody>
                  <a:tcPr anchor="ctr"/>
                </a:tc>
                <a:extLst>
                  <a:ext uri="{0D108BD9-81ED-4DB2-BD59-A6C34878D82A}">
                    <a16:rowId xmlns:a16="http://schemas.microsoft.com/office/drawing/2014/main" val="142452995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chemeClr val="accent6">
                              <a:lumMod val="75000"/>
                            </a:schemeClr>
                          </a:solidFill>
                          <a:latin typeface="Times New Roman" panose="02020603050405020304" pitchFamily="18" charset="0"/>
                          <a:cs typeface="Times New Roman" panose="02020603050405020304" pitchFamily="18" charset="0"/>
                        </a:rPr>
                        <a:t>Uday</a:t>
                      </a:r>
                      <a:r>
                        <a:rPr lang="en-GB" dirty="0">
                          <a:solidFill>
                            <a:schemeClr val="accent6">
                              <a:lumMod val="75000"/>
                            </a:schemeClr>
                          </a:solidFill>
                          <a:latin typeface="Times New Roman" panose="02020603050405020304" pitchFamily="18" charset="0"/>
                          <a:cs typeface="Times New Roman" panose="02020603050405020304" pitchFamily="18" charset="0"/>
                        </a:rPr>
                        <a:t> Narayan Patel</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lnSpc>
                          <a:spcPct val="100000"/>
                        </a:lnSpc>
                        <a:spcBef>
                          <a:spcPts val="0"/>
                        </a:spcBef>
                        <a:spcAft>
                          <a:spcPts val="0"/>
                        </a:spcAft>
                      </a:pPr>
                      <a:r>
                        <a:rPr lang="en-IN" dirty="0">
                          <a:solidFill>
                            <a:schemeClr val="accent6">
                              <a:lumMod val="75000"/>
                            </a:schemeClr>
                          </a:solidFill>
                        </a:rPr>
                        <a:t>2023</a:t>
                      </a:r>
                    </a:p>
                  </a:txBody>
                  <a:tcPr anchor="ctr"/>
                </a:tc>
                <a:extLst>
                  <a:ext uri="{0D108BD9-81ED-4DB2-BD59-A6C34878D82A}">
                    <a16:rowId xmlns:a16="http://schemas.microsoft.com/office/drawing/2014/main" val="11138774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accent6">
                              <a:lumMod val="75000"/>
                            </a:schemeClr>
                          </a:solidFill>
                          <a:latin typeface="Times New Roman" panose="02020603050405020304" pitchFamily="18" charset="0"/>
                          <a:cs typeface="Times New Roman" panose="02020603050405020304" pitchFamily="18" charset="0"/>
                        </a:rPr>
                        <a:t>Divya</a:t>
                      </a:r>
                      <a:r>
                        <a:rPr lang="en-US" baseline="0" dirty="0">
                          <a:solidFill>
                            <a:schemeClr val="accent6">
                              <a:lumMod val="75000"/>
                            </a:schemeClr>
                          </a:solidFill>
                          <a:latin typeface="Times New Roman" panose="02020603050405020304" pitchFamily="18" charset="0"/>
                          <a:cs typeface="Times New Roman" panose="02020603050405020304" pitchFamily="18" charset="0"/>
                        </a:rPr>
                        <a:t> </a:t>
                      </a:r>
                      <a:r>
                        <a:rPr lang="en-US" baseline="0" dirty="0" err="1">
                          <a:solidFill>
                            <a:schemeClr val="accent6">
                              <a:lumMod val="75000"/>
                            </a:schemeClr>
                          </a:solidFill>
                          <a:latin typeface="Times New Roman" panose="02020603050405020304" pitchFamily="18" charset="0"/>
                          <a:cs typeface="Times New Roman" panose="02020603050405020304" pitchFamily="18" charset="0"/>
                        </a:rPr>
                        <a:t>Maithil</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lnSpc>
                          <a:spcPct val="100000"/>
                        </a:lnSpc>
                        <a:spcBef>
                          <a:spcPts val="0"/>
                        </a:spcBef>
                        <a:spcAft>
                          <a:spcPts val="0"/>
                        </a:spcAft>
                      </a:pPr>
                      <a:r>
                        <a:rPr lang="en-IN" dirty="0">
                          <a:solidFill>
                            <a:schemeClr val="accent6">
                              <a:lumMod val="75000"/>
                            </a:schemeClr>
                          </a:solidFill>
                        </a:rPr>
                        <a:t>2023</a:t>
                      </a:r>
                    </a:p>
                  </a:txBody>
                  <a:tcPr anchor="ctr"/>
                </a:tc>
                <a:extLst>
                  <a:ext uri="{0D108BD9-81ED-4DB2-BD59-A6C34878D82A}">
                    <a16:rowId xmlns:a16="http://schemas.microsoft.com/office/drawing/2014/main" val="31645299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solidFill>
                            <a:schemeClr val="accent6">
                              <a:lumMod val="75000"/>
                            </a:schemeClr>
                          </a:solidFill>
                        </a:rPr>
                        <a:t>Umesh</a:t>
                      </a:r>
                      <a:r>
                        <a:rPr lang="en-IN" baseline="0" dirty="0">
                          <a:solidFill>
                            <a:schemeClr val="accent6">
                              <a:lumMod val="75000"/>
                            </a:schemeClr>
                          </a:solidFill>
                        </a:rPr>
                        <a:t> Mahanta </a:t>
                      </a:r>
                      <a:endParaRPr lang="en-IN" dirty="0">
                        <a:solidFill>
                          <a:schemeClr val="accent6">
                            <a:lumMod val="75000"/>
                          </a:schemeClr>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chemeClr val="accent6">
                              <a:lumMod val="75000"/>
                            </a:schemeClr>
                          </a:solidFill>
                        </a:rPr>
                        <a:t>2024</a:t>
                      </a:r>
                    </a:p>
                  </a:txBody>
                  <a:tcPr anchor="ctr"/>
                </a:tc>
                <a:extLst>
                  <a:ext uri="{0D108BD9-81ED-4DB2-BD59-A6C34878D82A}">
                    <a16:rowId xmlns:a16="http://schemas.microsoft.com/office/drawing/2014/main" val="18164809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accent6">
                              <a:lumMod val="75000"/>
                            </a:schemeClr>
                          </a:solidFill>
                          <a:latin typeface="Times New Roman" panose="02020603050405020304" pitchFamily="18" charset="0"/>
                          <a:cs typeface="Times New Roman" panose="02020603050405020304" pitchFamily="18" charset="0"/>
                        </a:rPr>
                        <a:t>Tushar Naik</a:t>
                      </a:r>
                      <a:endParaRPr lang="en-IN" dirty="0">
                        <a:solidFill>
                          <a:schemeClr val="accent6">
                            <a:lumMod val="75000"/>
                          </a:schemeClr>
                        </a:solidFill>
                      </a:endParaRPr>
                    </a:p>
                  </a:txBody>
                  <a:tcPr anchor="ctr"/>
                </a:tc>
                <a:tc>
                  <a:txBody>
                    <a:bodyPr/>
                    <a:lstStyle/>
                    <a:p>
                      <a:pPr algn="ctr">
                        <a:lnSpc>
                          <a:spcPct val="100000"/>
                        </a:lnSpc>
                        <a:spcBef>
                          <a:spcPts val="0"/>
                        </a:spcBef>
                        <a:spcAft>
                          <a:spcPts val="0"/>
                        </a:spcAft>
                      </a:pPr>
                      <a:r>
                        <a:rPr lang="en-IN" dirty="0">
                          <a:solidFill>
                            <a:schemeClr val="accent6">
                              <a:lumMod val="75000"/>
                            </a:schemeClr>
                          </a:solidFill>
                        </a:rPr>
                        <a:t>2024</a:t>
                      </a:r>
                    </a:p>
                  </a:txBody>
                  <a:tcPr anchor="ctr"/>
                </a:tc>
                <a:extLst>
                  <a:ext uri="{0D108BD9-81ED-4DB2-BD59-A6C34878D82A}">
                    <a16:rowId xmlns:a16="http://schemas.microsoft.com/office/drawing/2014/main" val="11570524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solidFill>
                            <a:schemeClr val="accent6">
                              <a:lumMod val="75000"/>
                            </a:schemeClr>
                          </a:solidFill>
                          <a:latin typeface="Times New Roman" panose="02020603050405020304" pitchFamily="18" charset="0"/>
                          <a:cs typeface="Times New Roman" panose="02020603050405020304" pitchFamily="18" charset="0"/>
                        </a:rPr>
                        <a:t>Lekhnarayan</a:t>
                      </a:r>
                      <a:r>
                        <a:rPr lang="en-GB" dirty="0">
                          <a:solidFill>
                            <a:schemeClr val="accent6">
                              <a:lumMod val="75000"/>
                            </a:schemeClr>
                          </a:solidFill>
                          <a:latin typeface="Times New Roman" panose="02020603050405020304" pitchFamily="18" charset="0"/>
                          <a:cs typeface="Times New Roman" panose="02020603050405020304" pitchFamily="18" charset="0"/>
                        </a:rPr>
                        <a:t> </a:t>
                      </a:r>
                      <a:endParaRPr lang="en-IN" dirty="0">
                        <a:solidFill>
                          <a:schemeClr val="accent6">
                            <a:lumMod val="75000"/>
                          </a:schemeClr>
                        </a:solidFill>
                      </a:endParaRPr>
                    </a:p>
                  </a:txBody>
                  <a:tcPr anchor="ctr"/>
                </a:tc>
                <a:tc>
                  <a:txBody>
                    <a:bodyPr/>
                    <a:lstStyle/>
                    <a:p>
                      <a:pPr algn="ctr">
                        <a:lnSpc>
                          <a:spcPct val="100000"/>
                        </a:lnSpc>
                        <a:spcBef>
                          <a:spcPts val="0"/>
                        </a:spcBef>
                        <a:spcAft>
                          <a:spcPts val="0"/>
                        </a:spcAft>
                      </a:pPr>
                      <a:r>
                        <a:rPr lang="en-IN" dirty="0">
                          <a:solidFill>
                            <a:schemeClr val="accent6">
                              <a:lumMod val="75000"/>
                            </a:schemeClr>
                          </a:solidFill>
                        </a:rPr>
                        <a:t>2024</a:t>
                      </a:r>
                    </a:p>
                  </a:txBody>
                  <a:tcPr anchor="ctr"/>
                </a:tc>
                <a:extLst>
                  <a:ext uri="{0D108BD9-81ED-4DB2-BD59-A6C34878D82A}">
                    <a16:rowId xmlns:a16="http://schemas.microsoft.com/office/drawing/2014/main" val="1396343384"/>
                  </a:ext>
                </a:extLst>
              </a:tr>
            </a:tbl>
          </a:graphicData>
        </a:graphic>
      </p:graphicFrame>
      <p:pic>
        <p:nvPicPr>
          <p:cNvPr id="5" name="Picture 4">
            <a:extLst>
              <a:ext uri="{FF2B5EF4-FFF2-40B4-BE49-F238E27FC236}">
                <a16:creationId xmlns:a16="http://schemas.microsoft.com/office/drawing/2014/main" id="{DA393B89-7478-4EC3-9BEC-9AF3F24DD8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12" y="353568"/>
            <a:ext cx="638608" cy="720000"/>
          </a:xfrm>
          <a:prstGeom prst="rect">
            <a:avLst/>
          </a:prstGeom>
        </p:spPr>
      </p:pic>
      <p:sp>
        <p:nvSpPr>
          <p:cNvPr id="3" name="Slide Number Placeholder 2">
            <a:extLst>
              <a:ext uri="{FF2B5EF4-FFF2-40B4-BE49-F238E27FC236}">
                <a16:creationId xmlns:a16="http://schemas.microsoft.com/office/drawing/2014/main" id="{A6A874EE-B24A-430B-88A5-FCBC9CA40890}"/>
              </a:ext>
            </a:extLst>
          </p:cNvPr>
          <p:cNvSpPr>
            <a:spLocks noGrp="1"/>
          </p:cNvSpPr>
          <p:nvPr>
            <p:ph type="sldNum" sz="quarter" idx="12"/>
          </p:nvPr>
        </p:nvSpPr>
        <p:spPr/>
        <p:txBody>
          <a:bodyPr/>
          <a:lstStyle/>
          <a:p>
            <a:fld id="{F5DC1D8F-1766-4421-986C-365EF84AC3BF}" type="slidenum">
              <a:rPr lang="en-US" smtClean="0"/>
              <a:pPr/>
              <a:t>9</a:t>
            </a:fld>
            <a:endParaRPr lang="en-US"/>
          </a:p>
        </p:txBody>
      </p:sp>
    </p:spTree>
    <p:extLst>
      <p:ext uri="{BB962C8B-B14F-4D97-AF65-F5344CB8AC3E}">
        <p14:creationId xmlns:p14="http://schemas.microsoft.com/office/powerpoint/2010/main" val="25980368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3731</TotalTime>
  <Words>1686</Words>
  <Application>Microsoft Office PowerPoint</Application>
  <PresentationFormat>Widescreen</PresentationFormat>
  <Paragraphs>790</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Cambria</vt:lpstr>
      <vt:lpstr>Georgia</vt:lpstr>
      <vt:lpstr>Symbol</vt:lpstr>
      <vt:lpstr>Times New Roman</vt:lpstr>
      <vt:lpstr>Wingdings</vt:lpstr>
      <vt:lpstr>Wingdings 2</vt:lpstr>
      <vt:lpstr>Civic</vt:lpstr>
      <vt:lpstr>School of Studies in Geology &amp; WRM</vt:lpstr>
      <vt:lpstr>Geology &amp; WRM</vt:lpstr>
      <vt:lpstr>Courses offered</vt:lpstr>
      <vt:lpstr>Employability The curriculum is aligned with Criteria I and 3.3.1. </vt:lpstr>
      <vt:lpstr>Enrolment Statistics</vt:lpstr>
      <vt:lpstr>Popularity Index (In-line with Criteria I &amp; II)</vt:lpstr>
      <vt:lpstr>Progression to Higher Studies (In-line with Criteria 2.6.1)</vt:lpstr>
      <vt:lpstr>Achievements (In-line with Criteria V) </vt:lpstr>
      <vt:lpstr>CSIR UGC NET  (In-line with Criteria V) </vt:lpstr>
      <vt:lpstr>Facilities  (In-line with Criteria III &amp; IV)</vt:lpstr>
      <vt:lpstr>Facilities  (In-line with Criteria III &amp; IV)</vt:lpstr>
      <vt:lpstr>Geological Museum Landscaping for Exterior Display Facility &amp; Garden (In-line with Criteria III &amp; IV)</vt:lpstr>
      <vt:lpstr>Facilities (In-line with Criteria III &amp; IV)</vt:lpstr>
      <vt:lpstr>Weather Station (In-line with Criteria III &amp; IV)</vt:lpstr>
      <vt:lpstr>Research Publications (In-line with Criteria 3.1.1)</vt:lpstr>
      <vt:lpstr>Consultancy (In-line with Criteria 3.6.1)</vt:lpstr>
      <vt:lpstr>Memorandum of Understanding (MoU) (In-line with Criteria 3.6.1)</vt:lpstr>
      <vt:lpstr>Plan of Action for the next academic year</vt:lpstr>
      <vt:lpstr>Thank You</vt:lpstr>
      <vt:lpstr>Programme Articulation Matrix (In-line with Criteria I &amp; II)</vt:lpstr>
      <vt:lpstr>PO-CO/PSO Mapping for the course (In-line with Criteria I &amp; II) </vt:lpstr>
      <vt:lpstr>Popularity Index (In-line with Criteria I &amp;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of Studies in Geology &amp; WRM</dc:title>
  <dc:creator>admin</dc:creator>
  <cp:lastModifiedBy>kashyap ks</cp:lastModifiedBy>
  <cp:revision>116</cp:revision>
  <dcterms:created xsi:type="dcterms:W3CDTF">2023-04-09T06:59:01Z</dcterms:created>
  <dcterms:modified xsi:type="dcterms:W3CDTF">2025-07-28T07:35:17Z</dcterms:modified>
</cp:coreProperties>
</file>